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9"/>
  </p:notesMasterIdLst>
  <p:handoutMasterIdLst>
    <p:handoutMasterId r:id="rId30"/>
  </p:handoutMasterIdLst>
  <p:sldIdLst>
    <p:sldId id="256" r:id="rId5"/>
    <p:sldId id="267" r:id="rId6"/>
    <p:sldId id="259" r:id="rId7"/>
    <p:sldId id="257" r:id="rId8"/>
    <p:sldId id="260" r:id="rId9"/>
    <p:sldId id="269" r:id="rId10"/>
    <p:sldId id="280" r:id="rId11"/>
    <p:sldId id="288" r:id="rId12"/>
    <p:sldId id="270" r:id="rId13"/>
    <p:sldId id="281" r:id="rId14"/>
    <p:sldId id="282" r:id="rId15"/>
    <p:sldId id="283" r:id="rId16"/>
    <p:sldId id="268" r:id="rId17"/>
    <p:sldId id="272" r:id="rId18"/>
    <p:sldId id="271" r:id="rId19"/>
    <p:sldId id="278" r:id="rId20"/>
    <p:sldId id="273" r:id="rId21"/>
    <p:sldId id="274" r:id="rId22"/>
    <p:sldId id="277" r:id="rId23"/>
    <p:sldId id="284" r:id="rId24"/>
    <p:sldId id="286" r:id="rId25"/>
    <p:sldId id="287" r:id="rId26"/>
    <p:sldId id="275" r:id="rId27"/>
    <p:sldId id="285" r:id="rId2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C53C580-7583-4BDB-A340-EB802827DDFB}">
          <p14:sldIdLst>
            <p14:sldId id="256"/>
            <p14:sldId id="267"/>
            <p14:sldId id="259"/>
            <p14:sldId id="257"/>
            <p14:sldId id="260"/>
            <p14:sldId id="269"/>
            <p14:sldId id="280"/>
            <p14:sldId id="288"/>
            <p14:sldId id="270"/>
            <p14:sldId id="281"/>
            <p14:sldId id="282"/>
            <p14:sldId id="283"/>
            <p14:sldId id="268"/>
            <p14:sldId id="272"/>
            <p14:sldId id="271"/>
            <p14:sldId id="278"/>
            <p14:sldId id="273"/>
            <p14:sldId id="274"/>
            <p14:sldId id="277"/>
            <p14:sldId id="284"/>
            <p14:sldId id="286"/>
            <p14:sldId id="287"/>
            <p14:sldId id="275"/>
            <p14:sldId id="28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27" autoAdjust="0"/>
    <p:restoredTop sz="94660"/>
  </p:normalViewPr>
  <p:slideViewPr>
    <p:cSldViewPr>
      <p:cViewPr varScale="1">
        <p:scale>
          <a:sx n="114" d="100"/>
          <a:sy n="114" d="100"/>
        </p:scale>
        <p:origin x="1488" y="102"/>
      </p:cViewPr>
      <p:guideLst>
        <p:guide orient="horz" pos="2160"/>
        <p:guide pos="2880"/>
      </p:guideLst>
    </p:cSldViewPr>
  </p:slideViewPr>
  <p:notesTextViewPr>
    <p:cViewPr>
      <p:scale>
        <a:sx n="100" d="100"/>
        <a:sy n="100" d="100"/>
      </p:scale>
      <p:origin x="0" y="0"/>
    </p:cViewPr>
  </p:notesTextViewPr>
  <p:notesViewPr>
    <p:cSldViewPr>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bg2"/>
                </a:solidFill>
                <a:latin typeface="+mn-lt"/>
                <a:ea typeface="+mn-ea"/>
                <a:cs typeface="+mn-cs"/>
              </a:defRPr>
            </a:pPr>
            <a:r>
              <a:rPr lang="en-GB" sz="2000" b="1" i="1" u="sng" dirty="0" err="1">
                <a:solidFill>
                  <a:schemeClr val="accent2">
                    <a:lumMod val="75000"/>
                  </a:schemeClr>
                </a:solidFill>
              </a:rPr>
              <a:t>LineS</a:t>
            </a:r>
            <a:r>
              <a:rPr lang="en-GB" sz="2000" b="1" i="1" u="sng" dirty="0">
                <a:solidFill>
                  <a:schemeClr val="accent2">
                    <a:lumMod val="75000"/>
                  </a:schemeClr>
                </a:solidFill>
              </a:rPr>
              <a:t> of Code</a:t>
            </a:r>
          </a:p>
        </c:rich>
      </c:tx>
      <c:layout>
        <c:manualLayout>
          <c:xMode val="edge"/>
          <c:yMode val="edge"/>
          <c:x val="0.28606918238993712"/>
          <c:y val="9.2599098269053076E-2"/>
        </c:manualLayout>
      </c:layout>
      <c:overlay val="0"/>
      <c:spPr>
        <a:noFill/>
        <a:ln>
          <a:noFill/>
        </a:ln>
        <a:effectLst/>
      </c:spPr>
      <c:txPr>
        <a:bodyPr rot="0" spcFirstLastPara="1" vertOverflow="ellipsis" vert="horz" wrap="square" anchor="ctr" anchorCtr="1"/>
        <a:lstStyle/>
        <a:p>
          <a:pPr>
            <a:defRPr sz="1862" b="1" i="0" u="none" strike="noStrike" kern="1200" cap="all" spc="50" baseline="0">
              <a:solidFill>
                <a:schemeClr val="bg2"/>
              </a:solidFill>
              <a:latin typeface="+mn-lt"/>
              <a:ea typeface="+mn-ea"/>
              <a:cs typeface="+mn-cs"/>
            </a:defRPr>
          </a:pPr>
          <a:endParaRPr lang="en-US"/>
        </a:p>
      </c:txPr>
    </c:title>
    <c:autoTitleDeleted val="0"/>
    <c:plotArea>
      <c:layout/>
      <c:doughnutChart>
        <c:varyColors val="1"/>
        <c:ser>
          <c:idx val="0"/>
          <c:order val="0"/>
          <c:tx>
            <c:strRef>
              <c:f>Sheet1!$B$1</c:f>
              <c:strCache>
                <c:ptCount val="1"/>
                <c:pt idx="0">
                  <c:v>Line of Code</c:v>
                </c:pt>
              </c:strCache>
            </c:strRef>
          </c:tx>
          <c:spPr>
            <a:ln>
              <a:noFill/>
            </a:ln>
            <a:effectLst/>
            <a:scene3d>
              <a:camera prst="orthographicFront"/>
              <a:lightRig rig="brightRoom" dir="t"/>
            </a:scene3d>
            <a:sp3d prstMaterial="flat">
              <a:contourClr>
                <a:srgbClr val="000000"/>
              </a:contourClr>
            </a:sp3d>
          </c:spPr>
          <c:dPt>
            <c:idx val="0"/>
            <c:bubble3D val="0"/>
            <c:spPr>
              <a:solidFill>
                <a:schemeClr val="accent1"/>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1-9744-4CF1-8F7B-57DE9C2A7ECC}"/>
              </c:ext>
            </c:extLst>
          </c:dPt>
          <c:dPt>
            <c:idx val="1"/>
            <c:bubble3D val="0"/>
            <c:spPr>
              <a:solidFill>
                <a:schemeClr val="accent2"/>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3-9744-4CF1-8F7B-57DE9C2A7ECC}"/>
              </c:ext>
            </c:extLst>
          </c:dPt>
          <c:dPt>
            <c:idx val="2"/>
            <c:bubble3D val="0"/>
            <c:spPr>
              <a:solidFill>
                <a:schemeClr val="accent3"/>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5-9744-4CF1-8F7B-57DE9C2A7ECC}"/>
              </c:ext>
            </c:extLst>
          </c:dPt>
          <c:dPt>
            <c:idx val="3"/>
            <c:bubble3D val="0"/>
            <c:spPr>
              <a:solidFill>
                <a:schemeClr val="accent4"/>
              </a:solidFill>
              <a:ln>
                <a:noFill/>
              </a:ln>
              <a:effectLst/>
              <a:scene3d>
                <a:camera prst="orthographicFront"/>
                <a:lightRig rig="brightRoom" dir="t"/>
              </a:scene3d>
              <a:sp3d prstMaterial="flat">
                <a:contourClr>
                  <a:srgbClr val="000000"/>
                </a:contourClr>
              </a:sp3d>
            </c:spPr>
            <c:extLst>
              <c:ext xmlns:c16="http://schemas.microsoft.com/office/drawing/2014/chart" uri="{C3380CC4-5D6E-409C-BE32-E72D297353CC}">
                <c16:uniqueId val="{00000007-9744-4CF1-8F7B-57DE9C2A7ECC}"/>
              </c:ext>
            </c:extLst>
          </c:dPt>
          <c:dLbls>
            <c:spPr>
              <a:noFill/>
              <a:ln>
                <a:noFill/>
              </a:ln>
              <a:effectLst/>
            </c:spPr>
            <c:txPr>
              <a:bodyPr rot="0" spcFirstLastPara="1" vertOverflow="ellipsis" vert="horz" wrap="square" anchor="ctr" anchorCtr="1"/>
              <a:lstStyle/>
              <a:p>
                <a:pPr>
                  <a:defRPr sz="1197" b="1" i="0" u="none" strike="noStrike" kern="1200" baseline="0">
                    <a:solidFill>
                      <a:schemeClr val="bg2"/>
                    </a:solidFill>
                    <a:latin typeface="+mn-lt"/>
                    <a:ea typeface="+mn-ea"/>
                    <a:cs typeface="+mn-cs"/>
                  </a:defRPr>
                </a:pPr>
                <a:endParaRPr lang="en-US"/>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Data Preprocessing</c:v>
                </c:pt>
                <c:pt idx="1">
                  <c:v>EDA</c:v>
                </c:pt>
                <c:pt idx="2">
                  <c:v>Model processing</c:v>
                </c:pt>
              </c:strCache>
            </c:strRef>
          </c:cat>
          <c:val>
            <c:numRef>
              <c:f>Sheet1!$B$2:$B$4</c:f>
              <c:numCache>
                <c:formatCode>General</c:formatCode>
                <c:ptCount val="3"/>
                <c:pt idx="0">
                  <c:v>250</c:v>
                </c:pt>
                <c:pt idx="1">
                  <c:v>300</c:v>
                </c:pt>
                <c:pt idx="2">
                  <c:v>156</c:v>
                </c:pt>
              </c:numCache>
            </c:numRef>
          </c:val>
          <c:extLst>
            <c:ext xmlns:c16="http://schemas.microsoft.com/office/drawing/2014/chart" uri="{C3380CC4-5D6E-409C-BE32-E72D297353CC}">
              <c16:uniqueId val="{00000008-9744-4CF1-8F7B-57DE9C2A7ECC}"/>
            </c:ext>
          </c:extLst>
        </c:ser>
        <c:dLbls>
          <c:showLegendKey val="0"/>
          <c:showVal val="0"/>
          <c:showCatName val="0"/>
          <c:showSerName val="0"/>
          <c:showPercent val="1"/>
          <c:showBubbleSize val="0"/>
          <c:showLeaderLines val="1"/>
        </c:dLbls>
        <c:firstSliceAng val="0"/>
        <c:holeSize val="50"/>
      </c:doughnutChart>
      <c:spPr>
        <a:noFill/>
        <a:ln>
          <a:noFill/>
        </a:ln>
        <a:effectLst/>
      </c:spPr>
    </c:plotArea>
    <c:legend>
      <c:legendPos val="r"/>
      <c:layout>
        <c:manualLayout>
          <c:xMode val="edge"/>
          <c:yMode val="edge"/>
          <c:x val="0.68071212796513647"/>
          <c:y val="0.39138088211964661"/>
          <c:w val="0.29727529341851139"/>
          <c:h val="0.2733589013783147"/>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solidFill>
            <a:schemeClr val="bg2"/>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20-04-26T17:37:16.325" idx="1">
    <p:pos x="10" y="10"/>
    <p:text>It is used to have better confidence in your prediction accuracy.  For example if you split your data into train and test sets them run you classifier and get an accuracy it is only for that arrangement.  Performing K-folds cross-validation loops through all the data and gets classification accuracy for each time, they are then averaged to give you a number more representative of overall accuracy.  K-folds with k=10 is a good start for cross-validation.</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0-04-26T19:28:50.900" idx="2">
    <p:pos x="10" y="10"/>
    <p:text>GO TO SLIDE 6 AND SEE COMMON WORDS THAT ARE STOP WORDS!!</p:text>
    <p:extLst>
      <p:ext uri="{C676402C-5697-4E1C-873F-D02D1690AC5C}">
        <p15:threadingInfo xmlns:p15="http://schemas.microsoft.com/office/powerpoint/2012/main" timeZoneBias="-180"/>
      </p:ext>
    </p:extLst>
  </p:cm>
</p:cmLst>
</file>

<file path=ppt/diagrams/colors1.xml><?xml version="1.0" encoding="utf-8"?>
<dgm:colorsDef xmlns:dgm="http://schemas.openxmlformats.org/drawingml/2006/diagram" xmlns:a="http://schemas.openxmlformats.org/drawingml/2006/main" uniqueId="urn:microsoft.com/office/officeart/2005/8/colors/accent1_2#2" minVer="12.0">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11E206-3F6C-4535-B4C2-1852A1175E7D}" type="doc">
      <dgm:prSet loTypeId="urn:microsoft.com/office/officeart/2005/8/layout/list1" loCatId="list" qsTypeId="urn:microsoft.com/office/officeart/2005/8/quickstyle/simple1#7" qsCatId="simple" csTypeId="urn:microsoft.com/office/officeart/2005/8/colors/accent1_2#2" csCatId="accent1" phldr="1"/>
      <dgm:spPr/>
      <dgm:t>
        <a:bodyPr/>
        <a:lstStyle/>
        <a:p>
          <a:endParaRPr lang="en-US"/>
        </a:p>
      </dgm:t>
    </dgm:pt>
    <dgm:pt modelId="{96F225B3-2268-4CB1-9A6D-DD3D78235A90}">
      <dgm:prSet custT="1"/>
      <dgm:spPr>
        <a:solidFill>
          <a:schemeClr val="accent2"/>
        </a:solidFill>
        <a:ln>
          <a:noFill/>
        </a:ln>
      </dgm:spPr>
      <dgm:t>
        <a:bodyPr/>
        <a:lstStyle/>
        <a:p>
          <a:pPr rtl="0"/>
          <a:r>
            <a:rPr lang="en-US" sz="2400" b="1" dirty="0">
              <a:solidFill>
                <a:schemeClr val="bg2"/>
              </a:solidFill>
              <a:ea typeface="+mn-ea"/>
              <a:cs typeface="+mn-cs"/>
            </a:rPr>
            <a:t>Goals</a:t>
          </a:r>
          <a:endParaRPr lang="en-US" sz="2000" b="1" dirty="0">
            <a:solidFill>
              <a:schemeClr val="bg2"/>
            </a:solidFill>
          </a:endParaRPr>
        </a:p>
      </dgm:t>
    </dgm:pt>
    <dgm:pt modelId="{BB73B217-FF8F-4C8F-8CD2-4750708F0382}" type="parTrans" cxnId="{667C7982-07DA-481C-9497-BB8D1BD54CE6}">
      <dgm:prSet/>
      <dgm:spPr/>
      <dgm:t>
        <a:bodyPr/>
        <a:lstStyle/>
        <a:p>
          <a:endParaRPr lang="en-US" sz="1200"/>
        </a:p>
      </dgm:t>
    </dgm:pt>
    <dgm:pt modelId="{F7D5E32B-2816-47FB-95E5-01C708BBC493}" type="sibTrans" cxnId="{667C7982-07DA-481C-9497-BB8D1BD54CE6}">
      <dgm:prSet/>
      <dgm:spPr/>
      <dgm:t>
        <a:bodyPr/>
        <a:lstStyle/>
        <a:p>
          <a:endParaRPr lang="en-US" sz="1200"/>
        </a:p>
      </dgm:t>
    </dgm:pt>
    <dgm:pt modelId="{73381DCD-C269-4E6D-9AFB-BECEE2749D18}">
      <dgm:prSet custT="1"/>
      <dgm:spPr>
        <a:noFill/>
        <a:ln>
          <a:solidFill>
            <a:schemeClr val="accent1"/>
          </a:solidFill>
        </a:ln>
      </dgm:spPr>
      <dgm:t>
        <a:bodyPr/>
        <a:lstStyle/>
        <a:p>
          <a:pPr algn="just" rtl="0"/>
          <a:r>
            <a:rPr lang="en-US" sz="1600" dirty="0">
              <a:solidFill>
                <a:schemeClr val="bg2"/>
              </a:solidFill>
              <a:ea typeface="+mn-ea"/>
              <a:cs typeface="+mn-cs"/>
            </a:rPr>
            <a:t>Mine meaningful data from a given unprocessed dataset in order to design a model that will yield the best mapping between tweets and their class. (1 = Disaster, 0 = Irrelevant)</a:t>
          </a:r>
          <a:endParaRPr lang="en-US" sz="1600" dirty="0">
            <a:solidFill>
              <a:schemeClr val="bg2"/>
            </a:solidFill>
          </a:endParaRPr>
        </a:p>
      </dgm:t>
    </dgm:pt>
    <dgm:pt modelId="{720D56F4-65FC-4CDA-8B3B-12DC7D227BE8}" type="parTrans" cxnId="{60D789E2-7A32-4437-8E2C-8B560B3784C0}">
      <dgm:prSet/>
      <dgm:spPr/>
      <dgm:t>
        <a:bodyPr/>
        <a:lstStyle/>
        <a:p>
          <a:endParaRPr lang="en-US" sz="1200"/>
        </a:p>
      </dgm:t>
    </dgm:pt>
    <dgm:pt modelId="{85349A43-5576-44C6-8D13-62F2BF5EFAFB}" type="sibTrans" cxnId="{60D789E2-7A32-4437-8E2C-8B560B3784C0}">
      <dgm:prSet/>
      <dgm:spPr/>
      <dgm:t>
        <a:bodyPr/>
        <a:lstStyle/>
        <a:p>
          <a:endParaRPr lang="en-US" sz="1200"/>
        </a:p>
      </dgm:t>
    </dgm:pt>
    <dgm:pt modelId="{9270810E-5EDA-493C-94A3-CD56D6BDC201}">
      <dgm:prSet custT="1"/>
      <dgm:spPr>
        <a:solidFill>
          <a:schemeClr val="accent2"/>
        </a:solidFill>
        <a:ln>
          <a:noFill/>
        </a:ln>
      </dgm:spPr>
      <dgm:t>
        <a:bodyPr/>
        <a:lstStyle/>
        <a:p>
          <a:pPr rtl="0"/>
          <a:r>
            <a:rPr lang="en-US" sz="2400" b="1" dirty="0">
              <a:solidFill>
                <a:schemeClr val="bg2"/>
              </a:solidFill>
              <a:ea typeface="+mn-ea"/>
              <a:cs typeface="+mn-cs"/>
            </a:rPr>
            <a:t>Methodology</a:t>
          </a:r>
          <a:endParaRPr lang="en-US" sz="2400" b="1" dirty="0">
            <a:solidFill>
              <a:schemeClr val="bg2"/>
            </a:solidFill>
          </a:endParaRPr>
        </a:p>
      </dgm:t>
    </dgm:pt>
    <dgm:pt modelId="{8AFFD4DB-1827-4550-B581-D6836D1A7B41}" type="parTrans" cxnId="{304B3FEF-A04A-4EB6-B224-EBD06900C776}">
      <dgm:prSet/>
      <dgm:spPr/>
      <dgm:t>
        <a:bodyPr/>
        <a:lstStyle/>
        <a:p>
          <a:endParaRPr lang="en-US" sz="1200"/>
        </a:p>
      </dgm:t>
    </dgm:pt>
    <dgm:pt modelId="{C6C5529E-8F47-4FCC-A5E6-616381E60A8A}" type="sibTrans" cxnId="{304B3FEF-A04A-4EB6-B224-EBD06900C776}">
      <dgm:prSet/>
      <dgm:spPr/>
      <dgm:t>
        <a:bodyPr/>
        <a:lstStyle/>
        <a:p>
          <a:endParaRPr lang="en-US" sz="1200"/>
        </a:p>
      </dgm:t>
    </dgm:pt>
    <dgm:pt modelId="{6A69E878-6E4C-4840-B8F1-E395DA9854AF}">
      <dgm:prSet custT="1"/>
      <dgm:spPr>
        <a:noFill/>
        <a:ln>
          <a:solidFill>
            <a:schemeClr val="accent1"/>
          </a:solidFill>
        </a:ln>
      </dgm:spPr>
      <dgm:t>
        <a:bodyPr/>
        <a:lstStyle/>
        <a:p>
          <a:pPr algn="just" rtl="0"/>
          <a:r>
            <a:rPr lang="en-US" sz="1600" dirty="0">
              <a:solidFill>
                <a:schemeClr val="bg2"/>
              </a:solidFill>
              <a:ea typeface="+mn-ea"/>
              <a:cs typeface="+mn-cs"/>
            </a:rPr>
            <a:t>Explore the dataset, which is a case of binary classification, using Exploratory Data Analysis techniques.</a:t>
          </a:r>
          <a:endParaRPr lang="en-US" sz="1600" dirty="0">
            <a:solidFill>
              <a:schemeClr val="bg2"/>
            </a:solidFill>
          </a:endParaRPr>
        </a:p>
      </dgm:t>
    </dgm:pt>
    <dgm:pt modelId="{E57BA40C-1429-48A7-B536-012502266669}" type="parTrans" cxnId="{606D715F-4BB7-40D4-B96D-3A1EE6FD1F64}">
      <dgm:prSet/>
      <dgm:spPr/>
      <dgm:t>
        <a:bodyPr/>
        <a:lstStyle/>
        <a:p>
          <a:endParaRPr lang="en-US" sz="1200"/>
        </a:p>
      </dgm:t>
    </dgm:pt>
    <dgm:pt modelId="{29EBC539-22E0-4AC6-97FB-361BDF867572}" type="sibTrans" cxnId="{606D715F-4BB7-40D4-B96D-3A1EE6FD1F64}">
      <dgm:prSet/>
      <dgm:spPr/>
      <dgm:t>
        <a:bodyPr/>
        <a:lstStyle/>
        <a:p>
          <a:endParaRPr lang="en-US" sz="1200"/>
        </a:p>
      </dgm:t>
    </dgm:pt>
    <dgm:pt modelId="{2C08368D-FB80-4EA7-8460-B8157F8B01AE}">
      <dgm:prSet custT="1"/>
      <dgm:spPr>
        <a:noFill/>
        <a:ln>
          <a:solidFill>
            <a:schemeClr val="accent1"/>
          </a:solidFill>
        </a:ln>
      </dgm:spPr>
      <dgm:t>
        <a:bodyPr/>
        <a:lstStyle/>
        <a:p>
          <a:pPr algn="just" rtl="0"/>
          <a:r>
            <a:rPr lang="en-US" sz="1600" dirty="0">
              <a:solidFill>
                <a:schemeClr val="bg2"/>
              </a:solidFill>
              <a:ea typeface="+mn-ea"/>
              <a:cs typeface="+mn-cs"/>
            </a:rPr>
            <a:t>Explore various machine learning models appropriate for Natural Language Processing and find the one that performs best on our data.</a:t>
          </a:r>
          <a:endParaRPr lang="en-US" sz="1600" dirty="0">
            <a:solidFill>
              <a:schemeClr val="bg2"/>
            </a:solidFill>
          </a:endParaRPr>
        </a:p>
      </dgm:t>
    </dgm:pt>
    <dgm:pt modelId="{9FED48B3-4081-4565-892A-3A0DF75280B0}" type="parTrans" cxnId="{721322EB-807E-418B-9392-0E739F95722C}">
      <dgm:prSet/>
      <dgm:spPr/>
      <dgm:t>
        <a:bodyPr/>
        <a:lstStyle/>
        <a:p>
          <a:endParaRPr lang="en-US" sz="1200"/>
        </a:p>
      </dgm:t>
    </dgm:pt>
    <dgm:pt modelId="{8E534DFF-819C-4F4F-BEB9-05B3D9979EAB}" type="sibTrans" cxnId="{721322EB-807E-418B-9392-0E739F95722C}">
      <dgm:prSet/>
      <dgm:spPr/>
      <dgm:t>
        <a:bodyPr/>
        <a:lstStyle/>
        <a:p>
          <a:endParaRPr lang="en-US" sz="1200"/>
        </a:p>
      </dgm:t>
    </dgm:pt>
    <dgm:pt modelId="{B341C5C2-E33F-4B95-BBCC-171DC8178B8F}">
      <dgm:prSet custT="1"/>
      <dgm:spPr>
        <a:noFill/>
        <a:ln>
          <a:solidFill>
            <a:schemeClr val="accent1"/>
          </a:solidFill>
        </a:ln>
      </dgm:spPr>
      <dgm:t>
        <a:bodyPr/>
        <a:lstStyle/>
        <a:p>
          <a:pPr algn="just" rtl="0"/>
          <a:r>
            <a:rPr lang="en-GB" sz="1600" dirty="0">
              <a:solidFill>
                <a:schemeClr val="bg2"/>
              </a:solidFill>
            </a:rPr>
            <a:t>Performance-wise, our goal was to achieve a confident accuracy improvement from a baseline null accuracy. </a:t>
          </a:r>
          <a:endParaRPr lang="en-US" sz="1600" dirty="0">
            <a:solidFill>
              <a:schemeClr val="bg2"/>
            </a:solidFill>
          </a:endParaRPr>
        </a:p>
      </dgm:t>
    </dgm:pt>
    <dgm:pt modelId="{BF9C2300-81C9-48DD-917D-4E62B9EE7110}" type="parTrans" cxnId="{8FEFA97E-9C6E-4593-9104-E81E1C9992C6}">
      <dgm:prSet/>
      <dgm:spPr/>
      <dgm:t>
        <a:bodyPr/>
        <a:lstStyle/>
        <a:p>
          <a:endParaRPr lang="en-GB"/>
        </a:p>
      </dgm:t>
    </dgm:pt>
    <dgm:pt modelId="{A41ECD8D-20EC-474B-BB69-2B909D4AB540}" type="sibTrans" cxnId="{8FEFA97E-9C6E-4593-9104-E81E1C9992C6}">
      <dgm:prSet/>
      <dgm:spPr/>
      <dgm:t>
        <a:bodyPr/>
        <a:lstStyle/>
        <a:p>
          <a:endParaRPr lang="en-GB"/>
        </a:p>
      </dgm:t>
    </dgm:pt>
    <dgm:pt modelId="{70E94C83-B891-4AF1-BA7C-DA08C8FB9CDB}">
      <dgm:prSet custT="1"/>
      <dgm:spPr>
        <a:noFill/>
        <a:ln>
          <a:solidFill>
            <a:schemeClr val="accent1"/>
          </a:solidFill>
        </a:ln>
      </dgm:spPr>
      <dgm:t>
        <a:bodyPr/>
        <a:lstStyle/>
        <a:p>
          <a:pPr algn="just" rtl="0"/>
          <a:r>
            <a:rPr lang="en-US" sz="1600" dirty="0">
              <a:solidFill>
                <a:schemeClr val="bg2"/>
              </a:solidFill>
            </a:rPr>
            <a:t>Analyze the results obtain by EDA and perform the suitable Data preprocessing on the dataset.</a:t>
          </a:r>
        </a:p>
      </dgm:t>
    </dgm:pt>
    <dgm:pt modelId="{D1A8F5F0-11E6-46FB-A043-05C14F0F38ED}" type="parTrans" cxnId="{8485E227-A80B-4AFE-9045-8A26EE3ADAAC}">
      <dgm:prSet/>
      <dgm:spPr/>
      <dgm:t>
        <a:bodyPr/>
        <a:lstStyle/>
        <a:p>
          <a:endParaRPr lang="en-GB"/>
        </a:p>
      </dgm:t>
    </dgm:pt>
    <dgm:pt modelId="{C74B218A-5EA0-4748-8868-4652F3597F21}" type="sibTrans" cxnId="{8485E227-A80B-4AFE-9045-8A26EE3ADAAC}">
      <dgm:prSet/>
      <dgm:spPr/>
      <dgm:t>
        <a:bodyPr/>
        <a:lstStyle/>
        <a:p>
          <a:endParaRPr lang="en-GB"/>
        </a:p>
      </dgm:t>
    </dgm:pt>
    <dgm:pt modelId="{F6784962-0B35-46FE-AD31-8825FFD4E29C}">
      <dgm:prSet custT="1"/>
      <dgm:spPr>
        <a:noFill/>
        <a:ln>
          <a:solidFill>
            <a:schemeClr val="accent1"/>
          </a:solidFill>
        </a:ln>
      </dgm:spPr>
      <dgm:t>
        <a:bodyPr/>
        <a:lstStyle/>
        <a:p>
          <a:pPr algn="just" rtl="0"/>
          <a:r>
            <a:rPr lang="en-US" sz="1600" dirty="0">
              <a:solidFill>
                <a:schemeClr val="bg2"/>
              </a:solidFill>
              <a:ea typeface="+mn-ea"/>
              <a:cs typeface="+mn-cs"/>
            </a:rPr>
            <a:t>Optimize that model using parameter tuning, feature selection,  train-test-split optimal ratios, k-cross validation)</a:t>
          </a:r>
          <a:endParaRPr lang="en-US" sz="1600" dirty="0">
            <a:solidFill>
              <a:schemeClr val="bg2"/>
            </a:solidFill>
          </a:endParaRPr>
        </a:p>
      </dgm:t>
    </dgm:pt>
    <dgm:pt modelId="{F98D793E-E9F5-4419-9B4C-B61346B2F438}" type="parTrans" cxnId="{C90DC834-62FC-4D0F-B7A7-CF113A51A8E7}">
      <dgm:prSet/>
      <dgm:spPr/>
      <dgm:t>
        <a:bodyPr/>
        <a:lstStyle/>
        <a:p>
          <a:endParaRPr lang="en-GB"/>
        </a:p>
      </dgm:t>
    </dgm:pt>
    <dgm:pt modelId="{58C9A1A6-8595-474A-B799-C9543DFDE938}" type="sibTrans" cxnId="{C90DC834-62FC-4D0F-B7A7-CF113A51A8E7}">
      <dgm:prSet/>
      <dgm:spPr/>
      <dgm:t>
        <a:bodyPr/>
        <a:lstStyle/>
        <a:p>
          <a:endParaRPr lang="en-GB"/>
        </a:p>
      </dgm:t>
    </dgm:pt>
    <dgm:pt modelId="{1A148C7C-2DF7-4A3E-8B60-CD1BB656DEB0}" type="pres">
      <dgm:prSet presAssocID="{1E11E206-3F6C-4535-B4C2-1852A1175E7D}" presName="linear" presStyleCnt="0">
        <dgm:presLayoutVars>
          <dgm:dir/>
          <dgm:animLvl val="lvl"/>
          <dgm:resizeHandles val="exact"/>
        </dgm:presLayoutVars>
      </dgm:prSet>
      <dgm:spPr/>
    </dgm:pt>
    <dgm:pt modelId="{75069D38-BA13-4431-99AF-CCCC3F150DA1}" type="pres">
      <dgm:prSet presAssocID="{96F225B3-2268-4CB1-9A6D-DD3D78235A90}" presName="parentLin" presStyleCnt="0"/>
      <dgm:spPr/>
    </dgm:pt>
    <dgm:pt modelId="{626BC4C1-7783-44BE-91BE-44C956F5D34C}" type="pres">
      <dgm:prSet presAssocID="{96F225B3-2268-4CB1-9A6D-DD3D78235A90}" presName="parentLeftMargin" presStyleLbl="node1" presStyleIdx="0" presStyleCnt="2"/>
      <dgm:spPr/>
    </dgm:pt>
    <dgm:pt modelId="{8B3DCA86-CC99-48ED-8764-6E81C7AE6BE9}" type="pres">
      <dgm:prSet presAssocID="{96F225B3-2268-4CB1-9A6D-DD3D78235A90}" presName="parentText" presStyleLbl="node1" presStyleIdx="0" presStyleCnt="2" custScaleX="96693" custScaleY="54638">
        <dgm:presLayoutVars>
          <dgm:chMax val="0"/>
          <dgm:bulletEnabled val="1"/>
        </dgm:presLayoutVars>
      </dgm:prSet>
      <dgm:spPr>
        <a:prstGeom prst="rect">
          <a:avLst/>
        </a:prstGeom>
      </dgm:spPr>
    </dgm:pt>
    <dgm:pt modelId="{8A917F7A-6EF6-4379-B9C9-8385463527DE}" type="pres">
      <dgm:prSet presAssocID="{96F225B3-2268-4CB1-9A6D-DD3D78235A90}" presName="negativeSpace" presStyleCnt="0"/>
      <dgm:spPr/>
    </dgm:pt>
    <dgm:pt modelId="{D96AA0FF-3772-4C88-B9D9-D7702591B9A7}" type="pres">
      <dgm:prSet presAssocID="{96F225B3-2268-4CB1-9A6D-DD3D78235A90}" presName="childText" presStyleLbl="conFgAcc1" presStyleIdx="0" presStyleCnt="2" custScaleY="94176">
        <dgm:presLayoutVars>
          <dgm:bulletEnabled val="1"/>
        </dgm:presLayoutVars>
      </dgm:prSet>
      <dgm:spPr/>
    </dgm:pt>
    <dgm:pt modelId="{A1573737-E787-472F-AAE3-2E202980FDAD}" type="pres">
      <dgm:prSet presAssocID="{F7D5E32B-2816-47FB-95E5-01C708BBC493}" presName="spaceBetweenRectangles" presStyleCnt="0"/>
      <dgm:spPr/>
    </dgm:pt>
    <dgm:pt modelId="{2E035A50-D974-4530-9F87-25D1902BC720}" type="pres">
      <dgm:prSet presAssocID="{9270810E-5EDA-493C-94A3-CD56D6BDC201}" presName="parentLin" presStyleCnt="0"/>
      <dgm:spPr/>
    </dgm:pt>
    <dgm:pt modelId="{1A4914B0-4ADB-4422-A669-ADF399C2B1C5}" type="pres">
      <dgm:prSet presAssocID="{9270810E-5EDA-493C-94A3-CD56D6BDC201}" presName="parentLeftMargin" presStyleLbl="node1" presStyleIdx="0" presStyleCnt="2"/>
      <dgm:spPr/>
    </dgm:pt>
    <dgm:pt modelId="{388E0281-7FCC-4892-BD85-59C45354E9DA}" type="pres">
      <dgm:prSet presAssocID="{9270810E-5EDA-493C-94A3-CD56D6BDC201}" presName="parentText" presStyleLbl="node1" presStyleIdx="1" presStyleCnt="2" custScaleX="98677" custScaleY="53555" custLinFactNeighborX="4612" custLinFactNeighborY="-6679">
        <dgm:presLayoutVars>
          <dgm:chMax val="0"/>
          <dgm:bulletEnabled val="1"/>
        </dgm:presLayoutVars>
      </dgm:prSet>
      <dgm:spPr>
        <a:prstGeom prst="rect">
          <a:avLst/>
        </a:prstGeom>
      </dgm:spPr>
    </dgm:pt>
    <dgm:pt modelId="{3C42DE1F-FF80-4A87-843C-09E6A8F10F3F}" type="pres">
      <dgm:prSet presAssocID="{9270810E-5EDA-493C-94A3-CD56D6BDC201}" presName="negativeSpace" presStyleCnt="0"/>
      <dgm:spPr/>
    </dgm:pt>
    <dgm:pt modelId="{EA904451-CA9C-48CF-A3F7-6C4003934218}" type="pres">
      <dgm:prSet presAssocID="{9270810E-5EDA-493C-94A3-CD56D6BDC201}" presName="childText" presStyleLbl="conFgAcc1" presStyleIdx="1" presStyleCnt="2" custScaleY="96340">
        <dgm:presLayoutVars>
          <dgm:bulletEnabled val="1"/>
        </dgm:presLayoutVars>
      </dgm:prSet>
      <dgm:spPr/>
    </dgm:pt>
  </dgm:ptLst>
  <dgm:cxnLst>
    <dgm:cxn modelId="{FDB70021-1166-434D-985E-ECB250AF01DF}" type="presOf" srcId="{9270810E-5EDA-493C-94A3-CD56D6BDC201}" destId="{388E0281-7FCC-4892-BD85-59C45354E9DA}" srcOrd="1" destOrd="0" presId="urn:microsoft.com/office/officeart/2005/8/layout/list1"/>
    <dgm:cxn modelId="{8485E227-A80B-4AFE-9045-8A26EE3ADAAC}" srcId="{9270810E-5EDA-493C-94A3-CD56D6BDC201}" destId="{70E94C83-B891-4AF1-BA7C-DA08C8FB9CDB}" srcOrd="1" destOrd="0" parTransId="{D1A8F5F0-11E6-46FB-A043-05C14F0F38ED}" sibTransId="{C74B218A-5EA0-4748-8868-4652F3597F21}"/>
    <dgm:cxn modelId="{C90DC834-62FC-4D0F-B7A7-CF113A51A8E7}" srcId="{9270810E-5EDA-493C-94A3-CD56D6BDC201}" destId="{F6784962-0B35-46FE-AD31-8825FFD4E29C}" srcOrd="3" destOrd="0" parTransId="{F98D793E-E9F5-4419-9B4C-B61346B2F438}" sibTransId="{58C9A1A6-8595-474A-B799-C9543DFDE938}"/>
    <dgm:cxn modelId="{606D715F-4BB7-40D4-B96D-3A1EE6FD1F64}" srcId="{9270810E-5EDA-493C-94A3-CD56D6BDC201}" destId="{6A69E878-6E4C-4840-B8F1-E395DA9854AF}" srcOrd="0" destOrd="0" parTransId="{E57BA40C-1429-48A7-B536-012502266669}" sibTransId="{29EBC539-22E0-4AC6-97FB-361BDF867572}"/>
    <dgm:cxn modelId="{6D673346-6ECA-4422-95A7-26EBB2249461}" type="presOf" srcId="{6A69E878-6E4C-4840-B8F1-E395DA9854AF}" destId="{EA904451-CA9C-48CF-A3F7-6C4003934218}" srcOrd="0" destOrd="0" presId="urn:microsoft.com/office/officeart/2005/8/layout/list1"/>
    <dgm:cxn modelId="{06648C68-17D5-4856-978E-753512428FD8}" type="presOf" srcId="{73381DCD-C269-4E6D-9AFB-BECEE2749D18}" destId="{D96AA0FF-3772-4C88-B9D9-D7702591B9A7}" srcOrd="0" destOrd="0" presId="urn:microsoft.com/office/officeart/2005/8/layout/list1"/>
    <dgm:cxn modelId="{B6B42F78-086B-4E4B-B826-486BB4DD11E2}" type="presOf" srcId="{2C08368D-FB80-4EA7-8460-B8157F8B01AE}" destId="{EA904451-CA9C-48CF-A3F7-6C4003934218}" srcOrd="0" destOrd="2" presId="urn:microsoft.com/office/officeart/2005/8/layout/list1"/>
    <dgm:cxn modelId="{98E5AC7D-827F-4FB2-A78A-1018D4A6B493}" type="presOf" srcId="{1E11E206-3F6C-4535-B4C2-1852A1175E7D}" destId="{1A148C7C-2DF7-4A3E-8B60-CD1BB656DEB0}" srcOrd="0" destOrd="0" presId="urn:microsoft.com/office/officeart/2005/8/layout/list1"/>
    <dgm:cxn modelId="{8FEFA97E-9C6E-4593-9104-E81E1C9992C6}" srcId="{96F225B3-2268-4CB1-9A6D-DD3D78235A90}" destId="{B341C5C2-E33F-4B95-BBCC-171DC8178B8F}" srcOrd="1" destOrd="0" parTransId="{BF9C2300-81C9-48DD-917D-4E62B9EE7110}" sibTransId="{A41ECD8D-20EC-474B-BB69-2B909D4AB540}"/>
    <dgm:cxn modelId="{667C7982-07DA-481C-9497-BB8D1BD54CE6}" srcId="{1E11E206-3F6C-4535-B4C2-1852A1175E7D}" destId="{96F225B3-2268-4CB1-9A6D-DD3D78235A90}" srcOrd="0" destOrd="0" parTransId="{BB73B217-FF8F-4C8F-8CD2-4750708F0382}" sibTransId="{F7D5E32B-2816-47FB-95E5-01C708BBC493}"/>
    <dgm:cxn modelId="{64ADF198-D21B-4827-A5CE-B8972422049E}" type="presOf" srcId="{9270810E-5EDA-493C-94A3-CD56D6BDC201}" destId="{1A4914B0-4ADB-4422-A669-ADF399C2B1C5}" srcOrd="0" destOrd="0" presId="urn:microsoft.com/office/officeart/2005/8/layout/list1"/>
    <dgm:cxn modelId="{BFA19BA5-FC9E-459F-92CD-E23EF48946F3}" type="presOf" srcId="{F6784962-0B35-46FE-AD31-8825FFD4E29C}" destId="{EA904451-CA9C-48CF-A3F7-6C4003934218}" srcOrd="0" destOrd="3" presId="urn:microsoft.com/office/officeart/2005/8/layout/list1"/>
    <dgm:cxn modelId="{5FE9F5A8-0CBD-4F6D-A26A-EDA08413146D}" type="presOf" srcId="{B341C5C2-E33F-4B95-BBCC-171DC8178B8F}" destId="{D96AA0FF-3772-4C88-B9D9-D7702591B9A7}" srcOrd="0" destOrd="1" presId="urn:microsoft.com/office/officeart/2005/8/layout/list1"/>
    <dgm:cxn modelId="{16FB6CCA-CB32-45F7-9201-709782784D93}" type="presOf" srcId="{96F225B3-2268-4CB1-9A6D-DD3D78235A90}" destId="{626BC4C1-7783-44BE-91BE-44C956F5D34C}" srcOrd="0" destOrd="0" presId="urn:microsoft.com/office/officeart/2005/8/layout/list1"/>
    <dgm:cxn modelId="{6B3ADDDE-FE26-4B1D-8225-CCD50812D902}" type="presOf" srcId="{70E94C83-B891-4AF1-BA7C-DA08C8FB9CDB}" destId="{EA904451-CA9C-48CF-A3F7-6C4003934218}" srcOrd="0" destOrd="1" presId="urn:microsoft.com/office/officeart/2005/8/layout/list1"/>
    <dgm:cxn modelId="{F7EA77E1-FDB7-4D5D-BCAF-1E12512C1E86}" type="presOf" srcId="{96F225B3-2268-4CB1-9A6D-DD3D78235A90}" destId="{8B3DCA86-CC99-48ED-8764-6E81C7AE6BE9}" srcOrd="1" destOrd="0" presId="urn:microsoft.com/office/officeart/2005/8/layout/list1"/>
    <dgm:cxn modelId="{60D789E2-7A32-4437-8E2C-8B560B3784C0}" srcId="{96F225B3-2268-4CB1-9A6D-DD3D78235A90}" destId="{73381DCD-C269-4E6D-9AFB-BECEE2749D18}" srcOrd="0" destOrd="0" parTransId="{720D56F4-65FC-4CDA-8B3B-12DC7D227BE8}" sibTransId="{85349A43-5576-44C6-8D13-62F2BF5EFAFB}"/>
    <dgm:cxn modelId="{721322EB-807E-418B-9392-0E739F95722C}" srcId="{9270810E-5EDA-493C-94A3-CD56D6BDC201}" destId="{2C08368D-FB80-4EA7-8460-B8157F8B01AE}" srcOrd="2" destOrd="0" parTransId="{9FED48B3-4081-4565-892A-3A0DF75280B0}" sibTransId="{8E534DFF-819C-4F4F-BEB9-05B3D9979EAB}"/>
    <dgm:cxn modelId="{304B3FEF-A04A-4EB6-B224-EBD06900C776}" srcId="{1E11E206-3F6C-4535-B4C2-1852A1175E7D}" destId="{9270810E-5EDA-493C-94A3-CD56D6BDC201}" srcOrd="1" destOrd="0" parTransId="{8AFFD4DB-1827-4550-B581-D6836D1A7B41}" sibTransId="{C6C5529E-8F47-4FCC-A5E6-616381E60A8A}"/>
    <dgm:cxn modelId="{235F2E60-677B-44C0-A518-958DF4691A0E}" type="presParOf" srcId="{1A148C7C-2DF7-4A3E-8B60-CD1BB656DEB0}" destId="{75069D38-BA13-4431-99AF-CCCC3F150DA1}" srcOrd="0" destOrd="0" presId="urn:microsoft.com/office/officeart/2005/8/layout/list1"/>
    <dgm:cxn modelId="{6125DB4D-92C8-4E3C-A150-27250FAA2A20}" type="presParOf" srcId="{75069D38-BA13-4431-99AF-CCCC3F150DA1}" destId="{626BC4C1-7783-44BE-91BE-44C956F5D34C}" srcOrd="0" destOrd="0" presId="urn:microsoft.com/office/officeart/2005/8/layout/list1"/>
    <dgm:cxn modelId="{7BA45699-6B2C-40A6-980D-D399D568CBE9}" type="presParOf" srcId="{75069D38-BA13-4431-99AF-CCCC3F150DA1}" destId="{8B3DCA86-CC99-48ED-8764-6E81C7AE6BE9}" srcOrd="1" destOrd="0" presId="urn:microsoft.com/office/officeart/2005/8/layout/list1"/>
    <dgm:cxn modelId="{28954837-1E0E-441A-B41C-144A6E714BAE}" type="presParOf" srcId="{1A148C7C-2DF7-4A3E-8B60-CD1BB656DEB0}" destId="{8A917F7A-6EF6-4379-B9C9-8385463527DE}" srcOrd="1" destOrd="0" presId="urn:microsoft.com/office/officeart/2005/8/layout/list1"/>
    <dgm:cxn modelId="{7555952A-C465-4BF9-8957-CA20F221717B}" type="presParOf" srcId="{1A148C7C-2DF7-4A3E-8B60-CD1BB656DEB0}" destId="{D96AA0FF-3772-4C88-B9D9-D7702591B9A7}" srcOrd="2" destOrd="0" presId="urn:microsoft.com/office/officeart/2005/8/layout/list1"/>
    <dgm:cxn modelId="{B8B65958-CCBD-4323-978A-3DD1ED694D41}" type="presParOf" srcId="{1A148C7C-2DF7-4A3E-8B60-CD1BB656DEB0}" destId="{A1573737-E787-472F-AAE3-2E202980FDAD}" srcOrd="3" destOrd="0" presId="urn:microsoft.com/office/officeart/2005/8/layout/list1"/>
    <dgm:cxn modelId="{7E4E188C-5B05-4F77-9110-2F8289A93428}" type="presParOf" srcId="{1A148C7C-2DF7-4A3E-8B60-CD1BB656DEB0}" destId="{2E035A50-D974-4530-9F87-25D1902BC720}" srcOrd="4" destOrd="0" presId="urn:microsoft.com/office/officeart/2005/8/layout/list1"/>
    <dgm:cxn modelId="{FDB60B69-6827-4931-ACB3-C38E17F75FE6}" type="presParOf" srcId="{2E035A50-D974-4530-9F87-25D1902BC720}" destId="{1A4914B0-4ADB-4422-A669-ADF399C2B1C5}" srcOrd="0" destOrd="0" presId="urn:microsoft.com/office/officeart/2005/8/layout/list1"/>
    <dgm:cxn modelId="{1A03D9F2-33F7-4D26-905D-939104CC4AF6}" type="presParOf" srcId="{2E035A50-D974-4530-9F87-25D1902BC720}" destId="{388E0281-7FCC-4892-BD85-59C45354E9DA}" srcOrd="1" destOrd="0" presId="urn:microsoft.com/office/officeart/2005/8/layout/list1"/>
    <dgm:cxn modelId="{34BDB026-7525-46DC-AB2D-2A805EE92515}" type="presParOf" srcId="{1A148C7C-2DF7-4A3E-8B60-CD1BB656DEB0}" destId="{3C42DE1F-FF80-4A87-843C-09E6A8F10F3F}" srcOrd="5" destOrd="0" presId="urn:microsoft.com/office/officeart/2005/8/layout/list1"/>
    <dgm:cxn modelId="{101ADCAC-CC93-49E6-BDBD-DF50281FFD48}" type="presParOf" srcId="{1A148C7C-2DF7-4A3E-8B60-CD1BB656DEB0}" destId="{EA904451-CA9C-48CF-A3F7-6C4003934218}"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6AA0FF-3772-4C88-B9D9-D7702591B9A7}">
      <dsp:nvSpPr>
        <dsp:cNvPr id="0" name=""/>
        <dsp:cNvSpPr/>
      </dsp:nvSpPr>
      <dsp:spPr>
        <a:xfrm>
          <a:off x="0" y="82175"/>
          <a:ext cx="7726680" cy="1815524"/>
        </a:xfrm>
        <a:prstGeom prst="rect">
          <a:avLst/>
        </a:prstGeom>
        <a:no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9676" tIns="604012" rIns="599676" bIns="113792" numCol="1" spcCol="1270" anchor="t" anchorCtr="0">
          <a:noAutofit/>
        </a:bodyPr>
        <a:lstStyle/>
        <a:p>
          <a:pPr marL="171450" lvl="1" indent="-171450" algn="just" defTabSz="711200" rtl="0">
            <a:lnSpc>
              <a:spcPct val="90000"/>
            </a:lnSpc>
            <a:spcBef>
              <a:spcPct val="0"/>
            </a:spcBef>
            <a:spcAft>
              <a:spcPct val="15000"/>
            </a:spcAft>
            <a:buChar char="•"/>
          </a:pPr>
          <a:r>
            <a:rPr lang="en-US" sz="1600" kern="1200" dirty="0">
              <a:solidFill>
                <a:schemeClr val="bg2"/>
              </a:solidFill>
              <a:ea typeface="+mn-ea"/>
              <a:cs typeface="+mn-cs"/>
            </a:rPr>
            <a:t>Mine meaningful data from a given unprocessed dataset in order to design a model that will yield the best mapping between tweets and their class. (1 = Disaster, 0 = Irrelevant)</a:t>
          </a:r>
          <a:endParaRPr lang="en-US" sz="1600" kern="1200" dirty="0">
            <a:solidFill>
              <a:schemeClr val="bg2"/>
            </a:solidFill>
          </a:endParaRPr>
        </a:p>
        <a:p>
          <a:pPr marL="171450" lvl="1" indent="-171450" algn="just" defTabSz="711200" rtl="0">
            <a:lnSpc>
              <a:spcPct val="90000"/>
            </a:lnSpc>
            <a:spcBef>
              <a:spcPct val="0"/>
            </a:spcBef>
            <a:spcAft>
              <a:spcPct val="15000"/>
            </a:spcAft>
            <a:buChar char="•"/>
          </a:pPr>
          <a:r>
            <a:rPr lang="en-GB" sz="1600" kern="1200" dirty="0">
              <a:solidFill>
                <a:schemeClr val="bg2"/>
              </a:solidFill>
            </a:rPr>
            <a:t>Performance-wise, our goal was to achieve a confident accuracy improvement from a baseline null accuracy. </a:t>
          </a:r>
          <a:endParaRPr lang="en-US" sz="1600" kern="1200" dirty="0">
            <a:solidFill>
              <a:schemeClr val="bg2"/>
            </a:solidFill>
          </a:endParaRPr>
        </a:p>
      </dsp:txBody>
      <dsp:txXfrm>
        <a:off x="0" y="82175"/>
        <a:ext cx="7726680" cy="1815524"/>
      </dsp:txXfrm>
    </dsp:sp>
    <dsp:sp modelId="{8B3DCA86-CC99-48ED-8764-6E81C7AE6BE9}">
      <dsp:nvSpPr>
        <dsp:cNvPr id="0" name=""/>
        <dsp:cNvSpPr/>
      </dsp:nvSpPr>
      <dsp:spPr>
        <a:xfrm>
          <a:off x="386334" y="35625"/>
          <a:ext cx="5229811" cy="548390"/>
        </a:xfrm>
        <a:prstGeom prst="rect">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435" tIns="0" rIns="204435" bIns="0" numCol="1" spcCol="1270" anchor="ctr" anchorCtr="0">
          <a:noAutofit/>
        </a:bodyPr>
        <a:lstStyle/>
        <a:p>
          <a:pPr marL="0" lvl="0" indent="0" algn="l" defTabSz="1066800" rtl="0">
            <a:lnSpc>
              <a:spcPct val="90000"/>
            </a:lnSpc>
            <a:spcBef>
              <a:spcPct val="0"/>
            </a:spcBef>
            <a:spcAft>
              <a:spcPct val="35000"/>
            </a:spcAft>
            <a:buNone/>
          </a:pPr>
          <a:r>
            <a:rPr lang="en-US" sz="2400" b="1" kern="1200" dirty="0">
              <a:solidFill>
                <a:schemeClr val="bg2"/>
              </a:solidFill>
              <a:ea typeface="+mn-ea"/>
              <a:cs typeface="+mn-cs"/>
            </a:rPr>
            <a:t>Goals</a:t>
          </a:r>
          <a:endParaRPr lang="en-US" sz="2000" b="1" kern="1200" dirty="0">
            <a:solidFill>
              <a:schemeClr val="bg2"/>
            </a:solidFill>
          </a:endParaRPr>
        </a:p>
      </dsp:txBody>
      <dsp:txXfrm>
        <a:off x="386334" y="35625"/>
        <a:ext cx="5229811" cy="548390"/>
      </dsp:txXfrm>
    </dsp:sp>
    <dsp:sp modelId="{EA904451-CA9C-48CF-A3F7-6C4003934218}">
      <dsp:nvSpPr>
        <dsp:cNvPr id="0" name=""/>
        <dsp:cNvSpPr/>
      </dsp:nvSpPr>
      <dsp:spPr>
        <a:xfrm>
          <a:off x="0" y="2116981"/>
          <a:ext cx="7726680" cy="2527913"/>
        </a:xfrm>
        <a:prstGeom prst="rect">
          <a:avLst/>
        </a:prstGeom>
        <a:noFill/>
        <a:ln w="25400" cap="flat" cmpd="sng" algn="ctr">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99676" tIns="604012" rIns="599676" bIns="113792" numCol="1" spcCol="1270" anchor="t" anchorCtr="0">
          <a:noAutofit/>
        </a:bodyPr>
        <a:lstStyle/>
        <a:p>
          <a:pPr marL="171450" lvl="1" indent="-171450" algn="just" defTabSz="711200" rtl="0">
            <a:lnSpc>
              <a:spcPct val="90000"/>
            </a:lnSpc>
            <a:spcBef>
              <a:spcPct val="0"/>
            </a:spcBef>
            <a:spcAft>
              <a:spcPct val="15000"/>
            </a:spcAft>
            <a:buChar char="•"/>
          </a:pPr>
          <a:r>
            <a:rPr lang="en-US" sz="1600" kern="1200" dirty="0">
              <a:solidFill>
                <a:schemeClr val="bg2"/>
              </a:solidFill>
              <a:ea typeface="+mn-ea"/>
              <a:cs typeface="+mn-cs"/>
            </a:rPr>
            <a:t>Explore the dataset, which is a case of binary classification, using Exploratory Data Analysis techniques.</a:t>
          </a:r>
          <a:endParaRPr lang="en-US" sz="1600" kern="1200" dirty="0">
            <a:solidFill>
              <a:schemeClr val="bg2"/>
            </a:solidFill>
          </a:endParaRPr>
        </a:p>
        <a:p>
          <a:pPr marL="171450" lvl="1" indent="-171450" algn="just" defTabSz="711200" rtl="0">
            <a:lnSpc>
              <a:spcPct val="90000"/>
            </a:lnSpc>
            <a:spcBef>
              <a:spcPct val="0"/>
            </a:spcBef>
            <a:spcAft>
              <a:spcPct val="15000"/>
            </a:spcAft>
            <a:buChar char="•"/>
          </a:pPr>
          <a:r>
            <a:rPr lang="en-US" sz="1600" kern="1200" dirty="0">
              <a:solidFill>
                <a:schemeClr val="bg2"/>
              </a:solidFill>
            </a:rPr>
            <a:t>Analyze the results obtain by EDA and perform the suitable Data preprocessing on the dataset.</a:t>
          </a:r>
        </a:p>
        <a:p>
          <a:pPr marL="171450" lvl="1" indent="-171450" algn="just" defTabSz="711200" rtl="0">
            <a:lnSpc>
              <a:spcPct val="90000"/>
            </a:lnSpc>
            <a:spcBef>
              <a:spcPct val="0"/>
            </a:spcBef>
            <a:spcAft>
              <a:spcPct val="15000"/>
            </a:spcAft>
            <a:buChar char="•"/>
          </a:pPr>
          <a:r>
            <a:rPr lang="en-US" sz="1600" kern="1200" dirty="0">
              <a:solidFill>
                <a:schemeClr val="bg2"/>
              </a:solidFill>
              <a:ea typeface="+mn-ea"/>
              <a:cs typeface="+mn-cs"/>
            </a:rPr>
            <a:t>Explore various machine learning models appropriate for Natural Language Processing and find the one that performs best on our data.</a:t>
          </a:r>
          <a:endParaRPr lang="en-US" sz="1600" kern="1200" dirty="0">
            <a:solidFill>
              <a:schemeClr val="bg2"/>
            </a:solidFill>
          </a:endParaRPr>
        </a:p>
        <a:p>
          <a:pPr marL="171450" lvl="1" indent="-171450" algn="just" defTabSz="711200" rtl="0">
            <a:lnSpc>
              <a:spcPct val="90000"/>
            </a:lnSpc>
            <a:spcBef>
              <a:spcPct val="0"/>
            </a:spcBef>
            <a:spcAft>
              <a:spcPct val="15000"/>
            </a:spcAft>
            <a:buChar char="•"/>
          </a:pPr>
          <a:r>
            <a:rPr lang="en-US" sz="1600" kern="1200" dirty="0">
              <a:solidFill>
                <a:schemeClr val="bg2"/>
              </a:solidFill>
              <a:ea typeface="+mn-ea"/>
              <a:cs typeface="+mn-cs"/>
            </a:rPr>
            <a:t>Optimize that model using parameter tuning, feature selection,  train-test-split optimal ratios, k-cross validation)</a:t>
          </a:r>
          <a:endParaRPr lang="en-US" sz="1600" kern="1200" dirty="0">
            <a:solidFill>
              <a:schemeClr val="bg2"/>
            </a:solidFill>
          </a:endParaRPr>
        </a:p>
      </dsp:txBody>
      <dsp:txXfrm>
        <a:off x="0" y="2116981"/>
        <a:ext cx="7726680" cy="2527913"/>
      </dsp:txXfrm>
    </dsp:sp>
    <dsp:sp modelId="{388E0281-7FCC-4892-BD85-59C45354E9DA}">
      <dsp:nvSpPr>
        <dsp:cNvPr id="0" name=""/>
        <dsp:cNvSpPr/>
      </dsp:nvSpPr>
      <dsp:spPr>
        <a:xfrm>
          <a:off x="404151" y="2014264"/>
          <a:ext cx="5337119" cy="537520"/>
        </a:xfrm>
        <a:prstGeom prst="rect">
          <a:avLst/>
        </a:prstGeom>
        <a:solidFill>
          <a:schemeClr val="accent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4435" tIns="0" rIns="204435" bIns="0" numCol="1" spcCol="1270" anchor="ctr" anchorCtr="0">
          <a:noAutofit/>
        </a:bodyPr>
        <a:lstStyle/>
        <a:p>
          <a:pPr marL="0" lvl="0" indent="0" algn="l" defTabSz="1066800" rtl="0">
            <a:lnSpc>
              <a:spcPct val="90000"/>
            </a:lnSpc>
            <a:spcBef>
              <a:spcPct val="0"/>
            </a:spcBef>
            <a:spcAft>
              <a:spcPct val="35000"/>
            </a:spcAft>
            <a:buNone/>
          </a:pPr>
          <a:r>
            <a:rPr lang="en-US" sz="2400" b="1" kern="1200" dirty="0">
              <a:solidFill>
                <a:schemeClr val="bg2"/>
              </a:solidFill>
              <a:ea typeface="+mn-ea"/>
              <a:cs typeface="+mn-cs"/>
            </a:rPr>
            <a:t>Methodology</a:t>
          </a:r>
          <a:endParaRPr lang="en-US" sz="2400" b="1" kern="1200" dirty="0">
            <a:solidFill>
              <a:schemeClr val="bg2"/>
            </a:solidFill>
          </a:endParaRPr>
        </a:p>
      </dsp:txBody>
      <dsp:txXfrm>
        <a:off x="404151" y="2014264"/>
        <a:ext cx="5337119" cy="5375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7" minVer="12.0">
  <dgm:title val="Simple 1"/>
  <dgm:desc val="Simple 1"/>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3DAE18-FF53-43C8-B129-B2254E0CD3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84C594C-BB62-4D1A-AA15-460CAB02688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BAB0719-0C0B-4FCD-8C42-A758D216E1BD}" type="datetimeFigureOut">
              <a:rPr lang="en-US" smtClean="0"/>
              <a:t>4/26/2020</a:t>
            </a:fld>
            <a:endParaRPr lang="en-US" dirty="0"/>
          </a:p>
        </p:txBody>
      </p:sp>
      <p:sp>
        <p:nvSpPr>
          <p:cNvPr id="4" name="Footer Placeholder 3">
            <a:extLst>
              <a:ext uri="{FF2B5EF4-FFF2-40B4-BE49-F238E27FC236}">
                <a16:creationId xmlns:a16="http://schemas.microsoft.com/office/drawing/2014/main" id="{377CD9E3-2F3C-4226-A22C-6BC586ACB3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7FA062-CF80-4049-B333-6A99FEE14BB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4DC2621-7037-4E35-B549-8255C904F675}" type="slidenum">
              <a:rPr lang="en-US" smtClean="0"/>
              <a:t>‹#›</a:t>
            </a:fld>
            <a:endParaRPr lang="en-US" dirty="0"/>
          </a:p>
        </p:txBody>
      </p:sp>
    </p:spTree>
    <p:extLst>
      <p:ext uri="{BB962C8B-B14F-4D97-AF65-F5344CB8AC3E}">
        <p14:creationId xmlns:p14="http://schemas.microsoft.com/office/powerpoint/2010/main" val="366488715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925A17EF-115B-4BB9-BF42-426DFD9E898A}" type="datetimeFigureOut">
              <a:rPr lang="en-US" smtClean="0"/>
              <a:pPr/>
              <a:t>4/26/2020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7C4E7652-46AF-4259-BAE2-54978EA077CD}"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3</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C4E7652-46AF-4259-BAE2-54978EA077CD}" type="slidenum">
              <a:rPr lang="en-US" smtClean="0"/>
              <a:pPr/>
              <a:t>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770D99E-2869-438B-B483-1F6CCD5437EE}"/>
              </a:ext>
            </a:extLst>
          </p:cNvPr>
          <p:cNvGrpSpPr/>
          <p:nvPr userDrawn="1"/>
        </p:nvGrpSpPr>
        <p:grpSpPr>
          <a:xfrm>
            <a:off x="-1" y="-10825"/>
            <a:ext cx="9144002" cy="6515395"/>
            <a:chOff x="-1" y="-10825"/>
            <a:chExt cx="9144002" cy="6515395"/>
          </a:xfrm>
        </p:grpSpPr>
        <p:pic>
          <p:nvPicPr>
            <p:cNvPr id="11" name="Graphic 10">
              <a:extLst>
                <a:ext uri="{FF2B5EF4-FFF2-40B4-BE49-F238E27FC236}">
                  <a16:creationId xmlns:a16="http://schemas.microsoft.com/office/drawing/2014/main" id="{F66236F9-EA1F-4D2A-84DE-EC04F9972C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10825"/>
              <a:ext cx="3429000" cy="3181546"/>
            </a:xfrm>
            <a:prstGeom prst="rect">
              <a:avLst/>
            </a:prstGeom>
          </p:spPr>
        </p:pic>
        <p:pic>
          <p:nvPicPr>
            <p:cNvPr id="12" name="Graphic 11">
              <a:extLst>
                <a:ext uri="{FF2B5EF4-FFF2-40B4-BE49-F238E27FC236}">
                  <a16:creationId xmlns:a16="http://schemas.microsoft.com/office/drawing/2014/main" id="{32A12C4E-53AE-4900-9783-F619054408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95401" y="-10825"/>
              <a:ext cx="7848600" cy="3522243"/>
            </a:xfrm>
            <a:prstGeom prst="rect">
              <a:avLst/>
            </a:prstGeom>
          </p:spPr>
        </p:pic>
        <p:pic>
          <p:nvPicPr>
            <p:cNvPr id="13" name="Graphic 12">
              <a:extLst>
                <a:ext uri="{FF2B5EF4-FFF2-40B4-BE49-F238E27FC236}">
                  <a16:creationId xmlns:a16="http://schemas.microsoft.com/office/drawing/2014/main" id="{A14E049B-6FD4-487E-927B-506983629A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831825" y="2232482"/>
              <a:ext cx="1282976" cy="1108588"/>
            </a:xfrm>
            <a:prstGeom prst="rect">
              <a:avLst/>
            </a:prstGeom>
          </p:spPr>
        </p:pic>
        <p:pic>
          <p:nvPicPr>
            <p:cNvPr id="14" name="Graphic 13">
              <a:extLst>
                <a:ext uri="{FF2B5EF4-FFF2-40B4-BE49-F238E27FC236}">
                  <a16:creationId xmlns:a16="http://schemas.microsoft.com/office/drawing/2014/main" id="{EF27E3F5-0D4D-492C-8A3E-50BC30CEFD2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 y="2962082"/>
              <a:ext cx="2757625" cy="3542488"/>
            </a:xfrm>
            <a:prstGeom prst="rect">
              <a:avLst/>
            </a:prstGeom>
          </p:spPr>
        </p:pic>
        <p:pic>
          <p:nvPicPr>
            <p:cNvPr id="15" name="Graphic 14">
              <a:extLst>
                <a:ext uri="{FF2B5EF4-FFF2-40B4-BE49-F238E27FC236}">
                  <a16:creationId xmlns:a16="http://schemas.microsoft.com/office/drawing/2014/main" id="{36D4FF91-8818-4598-AC9F-B8C2FA867C0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 y="2313169"/>
              <a:ext cx="2259131" cy="2895506"/>
            </a:xfrm>
            <a:prstGeom prst="rect">
              <a:avLst/>
            </a:prstGeom>
          </p:spPr>
        </p:pic>
      </p:grpSp>
      <p:sp>
        <p:nvSpPr>
          <p:cNvPr id="8" name="Title 7"/>
          <p:cNvSpPr>
            <a:spLocks noGrp="1"/>
          </p:cNvSpPr>
          <p:nvPr>
            <p:ph type="ctrTitle"/>
          </p:nvPr>
        </p:nvSpPr>
        <p:spPr>
          <a:xfrm>
            <a:off x="3276600" y="1213332"/>
            <a:ext cx="5326856" cy="1425577"/>
          </a:xfrm>
        </p:spPr>
        <p:txBody>
          <a:bodyPr anchor="b"/>
          <a:lstStyle>
            <a:lvl1pPr algn="r">
              <a:defRPr sz="4500" b="1">
                <a:solidFill>
                  <a:schemeClr val="bg2"/>
                </a:solidFill>
              </a:defRPr>
            </a:lvl1pPr>
          </a:lstStyle>
          <a:p>
            <a:r>
              <a:rPr lang="en-US"/>
              <a:t>Click to edit Master title style</a:t>
            </a:r>
            <a:endParaRPr lang="en-US" dirty="0"/>
          </a:p>
        </p:txBody>
      </p:sp>
      <p:sp>
        <p:nvSpPr>
          <p:cNvPr id="9" name="Subtitle 8"/>
          <p:cNvSpPr>
            <a:spLocks noGrp="1"/>
          </p:cNvSpPr>
          <p:nvPr>
            <p:ph type="subTitle" idx="1"/>
          </p:nvPr>
        </p:nvSpPr>
        <p:spPr>
          <a:xfrm>
            <a:off x="4724400" y="3849666"/>
            <a:ext cx="3879056" cy="1234575"/>
          </a:xfrm>
          <a:noFill/>
        </p:spPr>
        <p:txBody>
          <a:bodyPr/>
          <a:lstStyle>
            <a:lvl1pPr marL="0" marR="36576" indent="0" algn="l">
              <a:spcBef>
                <a:spcPts val="0"/>
              </a:spcBef>
              <a:buNone/>
              <a:defRPr>
                <a:ln>
                  <a:noFill/>
                </a:ln>
                <a:solidFill>
                  <a:schemeClr val="bg2">
                    <a:lumMod val="75000"/>
                    <a:lumOff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28" name="Date Placeholder 27"/>
          <p:cNvSpPr>
            <a:spLocks noGrp="1"/>
          </p:cNvSpPr>
          <p:nvPr>
            <p:ph type="dt" sz="half" idx="10"/>
          </p:nvPr>
        </p:nvSpPr>
        <p:spPr>
          <a:xfrm>
            <a:off x="2812256" y="6322007"/>
            <a:ext cx="5791200" cy="365125"/>
          </a:xfrm>
          <a:prstGeom prst="rect">
            <a:avLst/>
          </a:prstGeom>
        </p:spPr>
        <p:txBody>
          <a:bodyPr tIns="0" bIns="0" anchor="t"/>
          <a:lstStyle>
            <a:lvl1pPr algn="r">
              <a:defRPr sz="1000"/>
            </a:lvl1pPr>
          </a:lstStyle>
          <a:p>
            <a:pPr algn="r"/>
            <a:endParaRPr lang="en-US" sz="1000" dirty="0"/>
          </a:p>
        </p:txBody>
      </p:sp>
      <p:sp>
        <p:nvSpPr>
          <p:cNvPr id="17" name="Footer Placeholder 16"/>
          <p:cNvSpPr>
            <a:spLocks noGrp="1"/>
          </p:cNvSpPr>
          <p:nvPr>
            <p:ph type="ftr" sz="quarter" idx="11"/>
          </p:nvPr>
        </p:nvSpPr>
        <p:spPr>
          <a:xfrm>
            <a:off x="2812256" y="5960055"/>
            <a:ext cx="5791200" cy="365125"/>
          </a:xfrm>
        </p:spPr>
        <p:txBody>
          <a:bodyPr tIns="0" bIns="0" anchor="b"/>
          <a:lstStyle>
            <a:lvl1pPr algn="r">
              <a:defRPr sz="1100"/>
            </a:lvl1pPr>
          </a:lstStyle>
          <a:p>
            <a:pPr algn="r"/>
            <a:r>
              <a:rPr lang="en-US" sz="1100"/>
              <a:t>www.website.com</a:t>
            </a:r>
            <a:endParaRPr lang="en-US" sz="11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65395"/>
            <a:ext cx="4876800" cy="799306"/>
          </a:xfrm>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457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5715000" y="173195"/>
            <a:ext cx="2468880" cy="300831"/>
          </a:xfrm>
        </p:spPr>
        <p:txBody>
          <a:bodyPr/>
          <a:lstStyle>
            <a:lvl1pPr>
              <a:defRPr/>
            </a:lvl1pPr>
          </a:lstStyle>
          <a:p>
            <a:r>
              <a:rPr lang="en-US"/>
              <a:t>www.website.com</a:t>
            </a:r>
            <a:endParaRPr lang="en-US" dirty="0"/>
          </a:p>
        </p:txBody>
      </p:sp>
      <p:sp>
        <p:nvSpPr>
          <p:cNvPr id="6" name="Slide Number Placeholder 5"/>
          <p:cNvSpPr>
            <a:spLocks noGrp="1"/>
          </p:cNvSpPr>
          <p:nvPr>
            <p:ph type="sldNum" sz="quarter" idx="12"/>
          </p:nvPr>
        </p:nvSpPr>
        <p:spPr/>
        <p:txBody>
          <a:bodyPr/>
          <a:lstStyle/>
          <a:p>
            <a:fld id="{FEA1243F-3000-4347-94A4-FBDEAD3122C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ABB0C64-AD16-4270-8323-3B986F4CAD10}"/>
              </a:ext>
            </a:extLst>
          </p:cNvPr>
          <p:cNvGrpSpPr/>
          <p:nvPr userDrawn="1"/>
        </p:nvGrpSpPr>
        <p:grpSpPr>
          <a:xfrm>
            <a:off x="5105399" y="3142"/>
            <a:ext cx="4038601" cy="1101851"/>
            <a:chOff x="5334000" y="-37306"/>
            <a:chExt cx="3281716" cy="895350"/>
          </a:xfrm>
        </p:grpSpPr>
        <p:pic>
          <p:nvPicPr>
            <p:cNvPr id="12" name="Graphic 11">
              <a:extLst>
                <a:ext uri="{FF2B5EF4-FFF2-40B4-BE49-F238E27FC236}">
                  <a16:creationId xmlns:a16="http://schemas.microsoft.com/office/drawing/2014/main" id="{323EE1CF-2D6B-4E08-B98D-D9F9B91968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48301" y="-37306"/>
              <a:ext cx="3167415" cy="609600"/>
            </a:xfrm>
            <a:prstGeom prst="rect">
              <a:avLst/>
            </a:prstGeom>
          </p:spPr>
        </p:pic>
        <p:pic>
          <p:nvPicPr>
            <p:cNvPr id="13" name="Graphic 12">
              <a:extLst>
                <a:ext uri="{FF2B5EF4-FFF2-40B4-BE49-F238E27FC236}">
                  <a16:creationId xmlns:a16="http://schemas.microsoft.com/office/drawing/2014/main" id="{2AA44434-8959-4391-901A-0B056114A27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34000" y="-37306"/>
              <a:ext cx="819150" cy="895350"/>
            </a:xfrm>
            <a:prstGeom prst="rect">
              <a:avLst/>
            </a:prstGeom>
          </p:spPr>
        </p:pic>
      </p:grpSp>
      <p:sp>
        <p:nvSpPr>
          <p:cNvPr id="2" name="Title 1">
            <a:extLst>
              <a:ext uri="{FF2B5EF4-FFF2-40B4-BE49-F238E27FC236}">
                <a16:creationId xmlns:a16="http://schemas.microsoft.com/office/drawing/2014/main" id="{33133CFB-98CB-4408-8818-24F931AC137B}"/>
              </a:ext>
            </a:extLst>
          </p:cNvPr>
          <p:cNvSpPr>
            <a:spLocks noGrp="1"/>
          </p:cNvSpPr>
          <p:nvPr>
            <p:ph type="title"/>
          </p:nvPr>
        </p:nvSpPr>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A6EE7E31-13F0-404F-BFFF-EE236EB5D4B4}"/>
              </a:ext>
            </a:extLst>
          </p:cNvPr>
          <p:cNvSpPr>
            <a:spLocks noGrp="1"/>
          </p:cNvSpPr>
          <p:nvPr>
            <p:ph type="ftr" sz="quarter" idx="10"/>
          </p:nvPr>
        </p:nvSpPr>
        <p:spPr/>
        <p:txBody>
          <a:bodyPr/>
          <a:lstStyle/>
          <a:p>
            <a:r>
              <a:rPr lang="en-US"/>
              <a:t>www.website.com</a:t>
            </a:r>
            <a:endParaRPr lang="en-US" dirty="0"/>
          </a:p>
        </p:txBody>
      </p:sp>
      <p:sp>
        <p:nvSpPr>
          <p:cNvPr id="4" name="Slide Number Placeholder 3">
            <a:extLst>
              <a:ext uri="{FF2B5EF4-FFF2-40B4-BE49-F238E27FC236}">
                <a16:creationId xmlns:a16="http://schemas.microsoft.com/office/drawing/2014/main" id="{04FC6F67-BAE4-413D-8066-1E361D58912A}"/>
              </a:ext>
            </a:extLst>
          </p:cNvPr>
          <p:cNvSpPr>
            <a:spLocks noGrp="1"/>
          </p:cNvSpPr>
          <p:nvPr>
            <p:ph type="sldNum" sz="quarter" idx="11"/>
          </p:nvPr>
        </p:nvSpPr>
        <p:spPr/>
        <p:txBody>
          <a:bodyPr/>
          <a:lstStyle/>
          <a:p>
            <a:fld id="{49598980-D22C-4904-9F8F-3DB09B2ECD84}" type="slidenum">
              <a:rPr lang="en-US" smtClean="0"/>
              <a:pPr/>
              <a:t>‹#›</a:t>
            </a:fld>
            <a:endParaRPr lang="en-US" dirty="0"/>
          </a:p>
        </p:txBody>
      </p:sp>
      <p:sp>
        <p:nvSpPr>
          <p:cNvPr id="14" name="Content Placeholder 2">
            <a:extLst>
              <a:ext uri="{FF2B5EF4-FFF2-40B4-BE49-F238E27FC236}">
                <a16:creationId xmlns:a16="http://schemas.microsoft.com/office/drawing/2014/main" id="{DF566D8F-E696-41DE-BA1C-A8D0C7F03EDA}"/>
              </a:ext>
            </a:extLst>
          </p:cNvPr>
          <p:cNvSpPr>
            <a:spLocks noGrp="1"/>
          </p:cNvSpPr>
          <p:nvPr>
            <p:ph idx="1"/>
          </p:nvPr>
        </p:nvSpPr>
        <p:spPr>
          <a:xfrm>
            <a:off x="457200" y="1425655"/>
            <a:ext cx="7726680" cy="571500"/>
          </a:xfrm>
        </p:spPr>
        <p:txBody>
          <a:bodyPr>
            <a:normAutofit/>
          </a:bodyPr>
          <a:lstStyle>
            <a:lvl1pPr marL="64008" indent="0">
              <a:buFont typeface="Arial" panose="020B0604020202020204" pitchFamily="34" charset="0"/>
              <a:buNone/>
              <a:defRPr sz="2000"/>
            </a:lvl1pPr>
            <a:lvl2pPr marL="537210" indent="0">
              <a:buNone/>
              <a:defRPr/>
            </a:lvl2pPr>
            <a:lvl3pPr marL="877824" indent="0">
              <a:buNone/>
              <a:defRPr/>
            </a:lvl3pPr>
            <a:lvl4pPr marL="1161288" indent="0">
              <a:buNone/>
              <a:defRPr/>
            </a:lvl4pPr>
            <a:lvl5pPr marL="1389888" indent="0">
              <a:buNone/>
              <a:defRPr/>
            </a:lvl5pPr>
          </a:lstStyle>
          <a:p>
            <a:pPr lvl="0"/>
            <a:r>
              <a:rPr lang="en-US"/>
              <a:t>Click to edit Master text styles</a:t>
            </a:r>
          </a:p>
        </p:txBody>
      </p:sp>
    </p:spTree>
    <p:extLst>
      <p:ext uri="{BB962C8B-B14F-4D97-AF65-F5344CB8AC3E}">
        <p14:creationId xmlns:p14="http://schemas.microsoft.com/office/powerpoint/2010/main" val="2718787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lang="en-US"/>
              <a:t>Click to edit Master title style</a:t>
            </a:r>
            <a:endParaRPr lang="en-US" dirty="0"/>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5791200" y="173195"/>
            <a:ext cx="2355056" cy="301752"/>
          </a:xfrm>
        </p:spPr>
        <p:txBody>
          <a:bodyPr/>
          <a:lstStyle/>
          <a:p>
            <a:r>
              <a:rPr lang="en-US"/>
              <a:t>www.website.com</a:t>
            </a:r>
            <a:endParaRPr lang="en-US" dirty="0"/>
          </a:p>
        </p:txBody>
      </p:sp>
      <p:sp>
        <p:nvSpPr>
          <p:cNvPr id="9" name="Slide Number Placeholder 6">
            <a:extLst>
              <a:ext uri="{FF2B5EF4-FFF2-40B4-BE49-F238E27FC236}">
                <a16:creationId xmlns:a16="http://schemas.microsoft.com/office/drawing/2014/main" id="{B32CA5EA-865E-4EF0-89BB-61FD6EFE265C}"/>
              </a:ext>
            </a:extLst>
          </p:cNvPr>
          <p:cNvSpPr>
            <a:spLocks noGrp="1"/>
          </p:cNvSpPr>
          <p:nvPr>
            <p:ph type="sldNum" sz="quarter" idx="12"/>
          </p:nvPr>
        </p:nvSpPr>
        <p:spPr>
          <a:xfrm>
            <a:off x="8180070" y="173195"/>
            <a:ext cx="502920" cy="301752"/>
          </a:xfrm>
        </p:spPr>
        <p:txBody>
          <a:bodyPr/>
          <a:lstStyle/>
          <a:p>
            <a:fld id="{FEA1243F-3000-4347-94A4-FBDEAD3122C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295400"/>
            <a:ext cx="914400" cy="5015864"/>
          </a:xfrm>
        </p:spPr>
        <p:txBody>
          <a:bodyPr vert="vert270" anchor="b"/>
          <a:lstStyle>
            <a:lvl1pPr marL="0" marR="18288" algn="r">
              <a:spcBef>
                <a:spcPts val="0"/>
              </a:spcBef>
              <a:buNone/>
              <a:defRPr sz="29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135856" y="1295400"/>
            <a:ext cx="2438400" cy="5015864"/>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651250" y="1295400"/>
            <a:ext cx="5276088" cy="5013960"/>
          </a:xfrm>
        </p:spPr>
        <p:txBody>
          <a:bodyPr>
            <a:normAutofit/>
          </a:bodyPr>
          <a:lstStyle>
            <a:lvl1pPr>
              <a:spcBef>
                <a:spcPts val="0"/>
              </a:spcBef>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5867400" y="173195"/>
            <a:ext cx="2324196" cy="301752"/>
          </a:xfrm>
        </p:spPr>
        <p:txBody>
          <a:bodyPr/>
          <a:lstStyle>
            <a:lvl1pPr>
              <a:defRPr sz="1200"/>
            </a:lvl1pPr>
          </a:lstStyle>
          <a:p>
            <a:r>
              <a:rPr lang="en-US"/>
              <a:t>www.website.com</a:t>
            </a:r>
            <a:endParaRPr lang="en-US" dirty="0"/>
          </a:p>
        </p:txBody>
      </p:sp>
      <p:sp>
        <p:nvSpPr>
          <p:cNvPr id="9" name="Slide Number Placeholder 6">
            <a:extLst>
              <a:ext uri="{FF2B5EF4-FFF2-40B4-BE49-F238E27FC236}">
                <a16:creationId xmlns:a16="http://schemas.microsoft.com/office/drawing/2014/main" id="{BD5BE3E6-AFB3-460C-834B-D73EE2A7C06F}"/>
              </a:ext>
            </a:extLst>
          </p:cNvPr>
          <p:cNvSpPr>
            <a:spLocks noGrp="1"/>
          </p:cNvSpPr>
          <p:nvPr>
            <p:ph type="sldNum" sz="quarter" idx="12"/>
          </p:nvPr>
        </p:nvSpPr>
        <p:spPr>
          <a:xfrm>
            <a:off x="8191596" y="173195"/>
            <a:ext cx="502920" cy="301752"/>
          </a:xfrm>
        </p:spPr>
        <p:txBody>
          <a:bodyPr/>
          <a:lstStyle>
            <a:lvl1pPr>
              <a:defRPr sz="1200"/>
            </a:lvl1pPr>
          </a:lstStyle>
          <a:p>
            <a:fld id="{FEA1243F-3000-4347-94A4-FBDEAD3122C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svg"/><Relationship Id="rId13" Type="http://schemas.openxmlformats.org/officeDocument/2006/relationships/image" Target="../media/image8.png"/><Relationship Id="rId3" Type="http://schemas.openxmlformats.org/officeDocument/2006/relationships/slideLayout" Target="../slideLayouts/slideLayout3.xml"/><Relationship Id="rId7" Type="http://schemas.openxmlformats.org/officeDocument/2006/relationships/image" Target="../media/image2.png"/><Relationship Id="rId12" Type="http://schemas.openxmlformats.org/officeDocument/2006/relationships/image" Target="../media/image7.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openxmlformats.org/officeDocument/2006/relationships/image" Target="../media/image6.png"/><Relationship Id="rId5" Type="http://schemas.openxmlformats.org/officeDocument/2006/relationships/slideLayout" Target="../slideLayouts/slideLayout5.xml"/><Relationship Id="rId10" Type="http://schemas.openxmlformats.org/officeDocument/2006/relationships/image" Target="../media/image5.svg"/><Relationship Id="rId4" Type="http://schemas.openxmlformats.org/officeDocument/2006/relationships/slideLayout" Target="../slideLayouts/slideLayout4.xml"/><Relationship Id="rId9" Type="http://schemas.openxmlformats.org/officeDocument/2006/relationships/image" Target="../media/image4.png"/><Relationship Id="rId14" Type="http://schemas.openxmlformats.org/officeDocument/2006/relationships/image" Target="../media/image9.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423E8A4-D2B7-46D2-92C3-AE6BC0B9BD06}"/>
              </a:ext>
            </a:extLst>
          </p:cNvPr>
          <p:cNvGrpSpPr/>
          <p:nvPr userDrawn="1"/>
        </p:nvGrpSpPr>
        <p:grpSpPr>
          <a:xfrm>
            <a:off x="5105399" y="3142"/>
            <a:ext cx="4038601" cy="1101851"/>
            <a:chOff x="5334000" y="-37306"/>
            <a:chExt cx="3281716" cy="895350"/>
          </a:xfrm>
        </p:grpSpPr>
        <p:pic>
          <p:nvPicPr>
            <p:cNvPr id="18" name="Graphic 17">
              <a:extLst>
                <a:ext uri="{FF2B5EF4-FFF2-40B4-BE49-F238E27FC236}">
                  <a16:creationId xmlns:a16="http://schemas.microsoft.com/office/drawing/2014/main" id="{9309AE25-B267-4B83-A0CB-35016E70EE6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5448301" y="-37306"/>
              <a:ext cx="3167415" cy="609600"/>
            </a:xfrm>
            <a:prstGeom prst="rect">
              <a:avLst/>
            </a:prstGeom>
          </p:spPr>
        </p:pic>
        <p:pic>
          <p:nvPicPr>
            <p:cNvPr id="19" name="Graphic 18">
              <a:extLst>
                <a:ext uri="{FF2B5EF4-FFF2-40B4-BE49-F238E27FC236}">
                  <a16:creationId xmlns:a16="http://schemas.microsoft.com/office/drawing/2014/main" id="{61BEEC28-F63A-4526-A6C3-33CFC7679C23}"/>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334000" y="-37306"/>
              <a:ext cx="819150" cy="895350"/>
            </a:xfrm>
            <a:prstGeom prst="rect">
              <a:avLst/>
            </a:prstGeom>
          </p:spPr>
        </p:pic>
      </p:grpSp>
      <p:sp>
        <p:nvSpPr>
          <p:cNvPr id="22" name="Title Placeholder 21"/>
          <p:cNvSpPr>
            <a:spLocks noGrp="1"/>
          </p:cNvSpPr>
          <p:nvPr>
            <p:ph type="title"/>
          </p:nvPr>
        </p:nvSpPr>
        <p:spPr>
          <a:xfrm>
            <a:off x="466725" y="381198"/>
            <a:ext cx="4638674" cy="675926"/>
          </a:xfrm>
          <a:prstGeom prst="rect">
            <a:avLst/>
          </a:prstGeom>
        </p:spPr>
        <p:txBody>
          <a:bodyPr vert="horz" lIns="0" rIns="0" anchor="ctr">
            <a:noAutofit/>
          </a:bodyPr>
          <a:lstStyle/>
          <a:p>
            <a:endParaRPr lang="en-US" dirty="0"/>
          </a:p>
        </p:txBody>
      </p:sp>
      <p:sp>
        <p:nvSpPr>
          <p:cNvPr id="13" name="Text Placeholder 12"/>
          <p:cNvSpPr>
            <a:spLocks noGrp="1"/>
          </p:cNvSpPr>
          <p:nvPr>
            <p:ph type="body" idx="1"/>
          </p:nvPr>
        </p:nvSpPr>
        <p:spPr>
          <a:xfrm>
            <a:off x="457200" y="1566839"/>
            <a:ext cx="8229600" cy="4572000"/>
          </a:xfrm>
          <a:prstGeom prst="rect">
            <a:avLst/>
          </a:prstGeom>
        </p:spPr>
        <p:txBody>
          <a:bodyPr vert="horz"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5867400" y="174116"/>
            <a:ext cx="2212182" cy="300831"/>
          </a:xfrm>
          <a:prstGeom prst="rect">
            <a:avLst/>
          </a:prstGeom>
        </p:spPr>
        <p:txBody>
          <a:bodyPr vert="horz" anchor="b"/>
          <a:lstStyle>
            <a:lvl1pPr algn="r">
              <a:defRPr sz="1200">
                <a:solidFill>
                  <a:schemeClr val="bg2"/>
                </a:solidFill>
              </a:defRPr>
            </a:lvl1pPr>
          </a:lstStyle>
          <a:p>
            <a:r>
              <a:rPr lang="en-US"/>
              <a:t>www.website.com</a:t>
            </a:r>
            <a:endParaRPr lang="en-US" dirty="0"/>
          </a:p>
        </p:txBody>
      </p:sp>
      <p:sp>
        <p:nvSpPr>
          <p:cNvPr id="23" name="Slide Number Placeholder 22"/>
          <p:cNvSpPr>
            <a:spLocks noGrp="1"/>
          </p:cNvSpPr>
          <p:nvPr>
            <p:ph type="sldNum" sz="quarter" idx="4"/>
          </p:nvPr>
        </p:nvSpPr>
        <p:spPr>
          <a:xfrm>
            <a:off x="8183880" y="173195"/>
            <a:ext cx="502920" cy="301752"/>
          </a:xfrm>
          <a:prstGeom prst="rect">
            <a:avLst/>
          </a:prstGeom>
        </p:spPr>
        <p:txBody>
          <a:bodyPr vert="horz" anchor="b"/>
          <a:lstStyle>
            <a:lvl1pPr algn="ctr">
              <a:defRPr sz="1200" b="1">
                <a:solidFill>
                  <a:schemeClr val="bg2"/>
                </a:solidFill>
              </a:defRPr>
            </a:lvl1pPr>
          </a:lstStyle>
          <a:p>
            <a:fld id="{49598980-D22C-4904-9F8F-3DB09B2ECD84}" type="slidenum">
              <a:rPr lang="en-US" smtClean="0"/>
              <a:pPr/>
              <a:t>‹#›</a:t>
            </a:fld>
            <a:endParaRPr lang="en-US" dirty="0"/>
          </a:p>
        </p:txBody>
      </p:sp>
      <p:pic>
        <p:nvPicPr>
          <p:cNvPr id="21" name="Graphic 20">
            <a:extLst>
              <a:ext uri="{FF2B5EF4-FFF2-40B4-BE49-F238E27FC236}">
                <a16:creationId xmlns:a16="http://schemas.microsoft.com/office/drawing/2014/main" id="{41E45D2D-0469-4652-A090-C4D13F3C1502}"/>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0" y="5307178"/>
            <a:ext cx="1219200" cy="1550822"/>
          </a:xfrm>
          <a:prstGeom prst="rect">
            <a:avLst/>
          </a:prstGeom>
        </p:spPr>
      </p:pic>
      <p:pic>
        <p:nvPicPr>
          <p:cNvPr id="27" name="Graphic 26">
            <a:extLst>
              <a:ext uri="{FF2B5EF4-FFF2-40B4-BE49-F238E27FC236}">
                <a16:creationId xmlns:a16="http://schemas.microsoft.com/office/drawing/2014/main" id="{16C04FF8-AE2F-4C75-8657-A2201B951971}"/>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6459" y="4545317"/>
            <a:ext cx="1248460" cy="1570328"/>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7" r:id="rId3"/>
    <p:sldLayoutId id="2147483652" r:id="rId4"/>
    <p:sldLayoutId id="2147483656" r:id="rId5"/>
  </p:sldLayoutIdLst>
  <p:hf hdr="0" ftr="0" dt="0"/>
  <p:txStyles>
    <p:titleStyle>
      <a:lvl1pPr marL="182880" algn="l" rtl="0" eaLnBrk="1" latinLnBrk="0" hangingPunct="1">
        <a:spcBef>
          <a:spcPct val="0"/>
        </a:spcBef>
        <a:buNone/>
        <a:defRPr sz="4000" b="1" kern="1200">
          <a:ln w="6350">
            <a:noFill/>
          </a:ln>
          <a:solidFill>
            <a:schemeClr val="accent1"/>
          </a:solidFill>
          <a:effectLst/>
          <a:latin typeface="+mj-lt"/>
          <a:ea typeface="+mj-ea"/>
          <a:cs typeface="+mj-cs"/>
        </a:defRPr>
      </a:lvl1pPr>
    </p:titleStyle>
    <p:bodyStyle>
      <a:lvl1pPr marL="448056" indent="-384048" algn="l" rtl="0"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comments" Target="../comments/commen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ww.kaggle.com/c/nlp-getting-started" TargetMode="External"/><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781252" y="260648"/>
            <a:ext cx="8279928" cy="2808312"/>
          </a:xfrm>
        </p:spPr>
        <p:txBody>
          <a:bodyPr/>
          <a:lstStyle/>
          <a:p>
            <a:pPr algn="ctr"/>
            <a:r>
              <a:rPr lang="en-US" sz="4800" dirty="0"/>
              <a:t>EPL448: Data Mining on the Web</a:t>
            </a:r>
            <a:br>
              <a:rPr lang="en-US" sz="4800" dirty="0"/>
            </a:br>
            <a:r>
              <a:rPr lang="en-GB" sz="2400" dirty="0"/>
              <a:t>Real or Not? NLP with Disaster Tweets.</a:t>
            </a:r>
            <a:br>
              <a:rPr lang="en-GB" sz="2400" dirty="0"/>
            </a:br>
            <a:r>
              <a:rPr lang="en-GB" sz="2400" dirty="0"/>
              <a:t>Predict which Tweets are about real</a:t>
            </a:r>
            <a:br>
              <a:rPr lang="en-GB" sz="2400" dirty="0"/>
            </a:br>
            <a:r>
              <a:rPr lang="en-GB" sz="2400" dirty="0"/>
              <a:t> disasters and which ones are not</a:t>
            </a:r>
            <a:endParaRPr lang="en-US" sz="2400" b="0" dirty="0"/>
          </a:p>
        </p:txBody>
      </p:sp>
      <p:sp>
        <p:nvSpPr>
          <p:cNvPr id="3" name="Rectangle 2"/>
          <p:cNvSpPr>
            <a:spLocks noGrp="1"/>
          </p:cNvSpPr>
          <p:nvPr>
            <p:ph type="subTitle" idx="1"/>
          </p:nvPr>
        </p:nvSpPr>
        <p:spPr>
          <a:xfrm>
            <a:off x="5012432" y="4509120"/>
            <a:ext cx="3879056" cy="1223193"/>
          </a:xfrm>
        </p:spPr>
        <p:txBody>
          <a:bodyPr>
            <a:normAutofit fontScale="70000" lnSpcReduction="20000"/>
          </a:bodyPr>
          <a:lstStyle/>
          <a:p>
            <a:pPr algn="r"/>
            <a:r>
              <a:rPr lang="en-US" dirty="0"/>
              <a:t>Sotiris Loizidis</a:t>
            </a:r>
          </a:p>
          <a:p>
            <a:pPr algn="r"/>
            <a:r>
              <a:rPr lang="en-US" dirty="0"/>
              <a:t>Marcos Antonios Charalambous</a:t>
            </a:r>
          </a:p>
          <a:p>
            <a:pPr algn="r"/>
            <a:r>
              <a:rPr lang="en-US" dirty="0"/>
              <a:t>Dept. of Computer Science</a:t>
            </a:r>
          </a:p>
        </p:txBody>
      </p:sp>
      <p:pic>
        <p:nvPicPr>
          <p:cNvPr id="5" name="Picture 4" descr="A close up of a logo&#10;&#10;Description automatically generated">
            <a:extLst>
              <a:ext uri="{FF2B5EF4-FFF2-40B4-BE49-F238E27FC236}">
                <a16:creationId xmlns:a16="http://schemas.microsoft.com/office/drawing/2014/main" id="{87654073-C7C0-46F0-8137-BD3D4C890EEE}"/>
              </a:ext>
            </a:extLst>
          </p:cNvPr>
          <p:cNvPicPr>
            <a:picLocks noChangeAspect="1"/>
          </p:cNvPicPr>
          <p:nvPr/>
        </p:nvPicPr>
        <p:blipFill>
          <a:blip r:embed="rId3"/>
          <a:stretch>
            <a:fillRect/>
          </a:stretch>
        </p:blipFill>
        <p:spPr>
          <a:xfrm>
            <a:off x="5364088" y="5732313"/>
            <a:ext cx="3697092" cy="10723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C33A5-9B21-4C7B-BD12-541CE9ABF75F}"/>
              </a:ext>
            </a:extLst>
          </p:cNvPr>
          <p:cNvSpPr>
            <a:spLocks noGrp="1"/>
          </p:cNvSpPr>
          <p:nvPr>
            <p:ph type="title"/>
          </p:nvPr>
        </p:nvSpPr>
        <p:spPr>
          <a:xfrm>
            <a:off x="107504" y="173195"/>
            <a:ext cx="7129612" cy="671539"/>
          </a:xfrm>
        </p:spPr>
        <p:txBody>
          <a:bodyPr/>
          <a:lstStyle/>
          <a:p>
            <a:r>
              <a:rPr lang="en-GB" sz="4400" dirty="0"/>
              <a:t>Results</a:t>
            </a:r>
            <a:endParaRPr lang="en-GB" dirty="0"/>
          </a:p>
        </p:txBody>
      </p:sp>
      <p:sp>
        <p:nvSpPr>
          <p:cNvPr id="5" name="Slide Number Placeholder 4">
            <a:extLst>
              <a:ext uri="{FF2B5EF4-FFF2-40B4-BE49-F238E27FC236}">
                <a16:creationId xmlns:a16="http://schemas.microsoft.com/office/drawing/2014/main" id="{DCB43085-58A5-4786-8D82-DD3D92A999A3}"/>
              </a:ext>
            </a:extLst>
          </p:cNvPr>
          <p:cNvSpPr>
            <a:spLocks noGrp="1"/>
          </p:cNvSpPr>
          <p:nvPr>
            <p:ph type="sldNum" sz="quarter" idx="12"/>
          </p:nvPr>
        </p:nvSpPr>
        <p:spPr/>
        <p:txBody>
          <a:bodyPr/>
          <a:lstStyle/>
          <a:p>
            <a:fld id="{FEA1243F-3000-4347-94A4-FBDEAD3122CB}" type="slidenum">
              <a:rPr lang="en-US" smtClean="0"/>
              <a:pPr/>
              <a:t>10</a:t>
            </a:fld>
            <a:endParaRPr lang="en-US" dirty="0"/>
          </a:p>
        </p:txBody>
      </p:sp>
      <p:pic>
        <p:nvPicPr>
          <p:cNvPr id="16" name="Content Placeholder 15" descr="A picture containing wooden, sitting, table, many&#10;&#10;Description automatically generated">
            <a:extLst>
              <a:ext uri="{FF2B5EF4-FFF2-40B4-BE49-F238E27FC236}">
                <a16:creationId xmlns:a16="http://schemas.microsoft.com/office/drawing/2014/main" id="{E8F047DD-B27C-41BA-BAA6-56C38BDC872F}"/>
              </a:ext>
            </a:extLst>
          </p:cNvPr>
          <p:cNvPicPr>
            <a:picLocks noGrp="1" noChangeAspect="1"/>
          </p:cNvPicPr>
          <p:nvPr>
            <p:ph sz="half" idx="1"/>
          </p:nvPr>
        </p:nvPicPr>
        <p:blipFill>
          <a:blip r:embed="rId2"/>
          <a:stretch>
            <a:fillRect/>
          </a:stretch>
        </p:blipFill>
        <p:spPr>
          <a:xfrm>
            <a:off x="323528" y="1700808"/>
            <a:ext cx="4172272" cy="4176464"/>
          </a:xfrm>
        </p:spPr>
      </p:pic>
      <p:pic>
        <p:nvPicPr>
          <p:cNvPr id="18" name="Content Placeholder 17" descr="A close up of text on a black background&#10;&#10;Description automatically generated">
            <a:extLst>
              <a:ext uri="{FF2B5EF4-FFF2-40B4-BE49-F238E27FC236}">
                <a16:creationId xmlns:a16="http://schemas.microsoft.com/office/drawing/2014/main" id="{95E88761-62FB-4E14-89FC-DDE1F6244204}"/>
              </a:ext>
            </a:extLst>
          </p:cNvPr>
          <p:cNvPicPr>
            <a:picLocks noGrp="1" noChangeAspect="1"/>
          </p:cNvPicPr>
          <p:nvPr>
            <p:ph sz="half" idx="2"/>
          </p:nvPr>
        </p:nvPicPr>
        <p:blipFill>
          <a:blip r:embed="rId3"/>
          <a:stretch>
            <a:fillRect/>
          </a:stretch>
        </p:blipFill>
        <p:spPr>
          <a:xfrm>
            <a:off x="4648200" y="1700808"/>
            <a:ext cx="4172272" cy="4176464"/>
          </a:xfrm>
        </p:spPr>
      </p:pic>
    </p:spTree>
    <p:extLst>
      <p:ext uri="{BB962C8B-B14F-4D97-AF65-F5344CB8AC3E}">
        <p14:creationId xmlns:p14="http://schemas.microsoft.com/office/powerpoint/2010/main" val="3689858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22783-3D0D-4F78-A066-00214DE1B41D}"/>
              </a:ext>
            </a:extLst>
          </p:cNvPr>
          <p:cNvSpPr>
            <a:spLocks noGrp="1"/>
          </p:cNvSpPr>
          <p:nvPr>
            <p:ph type="title"/>
          </p:nvPr>
        </p:nvSpPr>
        <p:spPr>
          <a:xfrm>
            <a:off x="-108520" y="172079"/>
            <a:ext cx="6336704" cy="1119389"/>
          </a:xfrm>
        </p:spPr>
        <p:txBody>
          <a:bodyPr/>
          <a:lstStyle/>
          <a:p>
            <a:r>
              <a:rPr lang="en-GB" sz="2800" dirty="0"/>
              <a:t>Choosing the right word embedding</a:t>
            </a:r>
          </a:p>
        </p:txBody>
      </p:sp>
      <p:sp>
        <p:nvSpPr>
          <p:cNvPr id="3" name="Content Placeholder 2">
            <a:extLst>
              <a:ext uri="{FF2B5EF4-FFF2-40B4-BE49-F238E27FC236}">
                <a16:creationId xmlns:a16="http://schemas.microsoft.com/office/drawing/2014/main" id="{C85946F6-DA39-492A-8080-EDD7CB746C59}"/>
              </a:ext>
            </a:extLst>
          </p:cNvPr>
          <p:cNvSpPr>
            <a:spLocks noGrp="1"/>
          </p:cNvSpPr>
          <p:nvPr>
            <p:ph idx="1"/>
          </p:nvPr>
        </p:nvSpPr>
        <p:spPr>
          <a:xfrm>
            <a:off x="457200" y="1291468"/>
            <a:ext cx="8229600" cy="4880732"/>
          </a:xfrm>
        </p:spPr>
        <p:txBody>
          <a:bodyPr>
            <a:normAutofit lnSpcReduction="10000"/>
          </a:bodyPr>
          <a:lstStyle/>
          <a:p>
            <a:pPr algn="just"/>
            <a:r>
              <a:rPr lang="en-GB" sz="2400" dirty="0"/>
              <a:t>Before we even start to train our model, we need a way to convert our words in a way that a ML algorithm can understand and process it. Basically, we need to convert the text to numbers.</a:t>
            </a:r>
          </a:p>
          <a:p>
            <a:pPr algn="just"/>
            <a:r>
              <a:rPr lang="en-GB" sz="2400" dirty="0"/>
              <a:t>The two dominant candidates for doing this job and are used extensively in Natural Language Processing problems are:</a:t>
            </a:r>
          </a:p>
          <a:p>
            <a:pPr marL="953262" lvl="1" indent="-514350" algn="just">
              <a:buFont typeface="+mj-lt"/>
              <a:buAutoNum type="romanLcPeriod"/>
            </a:pPr>
            <a:r>
              <a:rPr lang="en-GB" sz="2000" b="1" dirty="0"/>
              <a:t>Count Vectorizer: </a:t>
            </a:r>
            <a:r>
              <a:rPr lang="en-GB" sz="2000" dirty="0"/>
              <a:t>Associates an index to each word in our vocabulary, and embeds each sentence as a list of 0s, with a 1 at each index corresponding to a word present in the sentence.</a:t>
            </a:r>
          </a:p>
          <a:p>
            <a:pPr marL="953262" lvl="1" indent="-514350" algn="just">
              <a:buFont typeface="+mj-lt"/>
              <a:buAutoNum type="romanLcPeriod"/>
            </a:pPr>
            <a:r>
              <a:rPr lang="en-GB" sz="2000" b="1" dirty="0"/>
              <a:t>TF-IDF:</a:t>
            </a:r>
            <a:r>
              <a:rPr lang="en-GB" sz="2000" dirty="0"/>
              <a:t> Weighing words by how frequent they are in our dataset, discounting words that are too frequent, as they just add to the noise.</a:t>
            </a:r>
          </a:p>
        </p:txBody>
      </p:sp>
      <p:sp>
        <p:nvSpPr>
          <p:cNvPr id="4" name="Slide Number Placeholder 3">
            <a:extLst>
              <a:ext uri="{FF2B5EF4-FFF2-40B4-BE49-F238E27FC236}">
                <a16:creationId xmlns:a16="http://schemas.microsoft.com/office/drawing/2014/main" id="{F1164448-5269-4ED8-B46B-BBD238D69609}"/>
              </a:ext>
            </a:extLst>
          </p:cNvPr>
          <p:cNvSpPr>
            <a:spLocks noGrp="1"/>
          </p:cNvSpPr>
          <p:nvPr>
            <p:ph type="sldNum" sz="quarter" idx="12"/>
          </p:nvPr>
        </p:nvSpPr>
        <p:spPr/>
        <p:txBody>
          <a:bodyPr/>
          <a:lstStyle/>
          <a:p>
            <a:fld id="{FEA1243F-3000-4347-94A4-FBDEAD3122CB}" type="slidenum">
              <a:rPr lang="en-US" smtClean="0"/>
              <a:pPr/>
              <a:t>11</a:t>
            </a:fld>
            <a:endParaRPr lang="en-US" dirty="0"/>
          </a:p>
        </p:txBody>
      </p:sp>
    </p:spTree>
    <p:extLst>
      <p:ext uri="{BB962C8B-B14F-4D97-AF65-F5344CB8AC3E}">
        <p14:creationId xmlns:p14="http://schemas.microsoft.com/office/powerpoint/2010/main" val="1807288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ACC84-29B8-443D-AC54-17412A6C9C42}"/>
              </a:ext>
            </a:extLst>
          </p:cNvPr>
          <p:cNvSpPr>
            <a:spLocks noGrp="1"/>
          </p:cNvSpPr>
          <p:nvPr>
            <p:ph type="title"/>
          </p:nvPr>
        </p:nvSpPr>
        <p:spPr>
          <a:xfrm>
            <a:off x="179512" y="173195"/>
            <a:ext cx="5977484" cy="675926"/>
          </a:xfrm>
        </p:spPr>
        <p:txBody>
          <a:bodyPr/>
          <a:lstStyle/>
          <a:p>
            <a:r>
              <a:rPr lang="en-GB" sz="3200" dirty="0"/>
              <a:t>Latent Semantic Analysis</a:t>
            </a:r>
          </a:p>
        </p:txBody>
      </p:sp>
      <p:sp>
        <p:nvSpPr>
          <p:cNvPr id="5" name="Content Placeholder 4">
            <a:extLst>
              <a:ext uri="{FF2B5EF4-FFF2-40B4-BE49-F238E27FC236}">
                <a16:creationId xmlns:a16="http://schemas.microsoft.com/office/drawing/2014/main" id="{AFEB40F9-4FE5-417E-8284-C6926A8470B8}"/>
              </a:ext>
            </a:extLst>
          </p:cNvPr>
          <p:cNvSpPr>
            <a:spLocks noGrp="1"/>
          </p:cNvSpPr>
          <p:nvPr>
            <p:ph sz="half" idx="1"/>
          </p:nvPr>
        </p:nvSpPr>
        <p:spPr>
          <a:xfrm>
            <a:off x="466725" y="1218381"/>
            <a:ext cx="8216265" cy="1994595"/>
          </a:xfrm>
        </p:spPr>
        <p:txBody>
          <a:bodyPr>
            <a:normAutofit fontScale="92500"/>
          </a:bodyPr>
          <a:lstStyle/>
          <a:p>
            <a:pPr algn="just"/>
            <a:r>
              <a:rPr lang="en-GB" sz="2000" dirty="0"/>
              <a:t>After we have created the word embeddings, we visualize them and see if we can identify some structure. In a perfect world, our embeddings would be so distinct that are two classes would be perfectly separated. Regardless of the number of dimensions we project our data to two dimensions representing the two tweet classes that exist. With TF-IDF, the embeddings look more separated.</a:t>
            </a:r>
          </a:p>
        </p:txBody>
      </p:sp>
      <p:pic>
        <p:nvPicPr>
          <p:cNvPr id="8" name="Content Placeholder 7" descr="A screenshot of a cell phone&#10;&#10;Description automatically generated">
            <a:extLst>
              <a:ext uri="{FF2B5EF4-FFF2-40B4-BE49-F238E27FC236}">
                <a16:creationId xmlns:a16="http://schemas.microsoft.com/office/drawing/2014/main" id="{5B3505D2-4CB7-4378-980F-FB8E1B79A1BE}"/>
              </a:ext>
            </a:extLst>
          </p:cNvPr>
          <p:cNvPicPr>
            <a:picLocks noGrp="1" noChangeAspect="1"/>
          </p:cNvPicPr>
          <p:nvPr>
            <p:ph sz="half" idx="2"/>
          </p:nvPr>
        </p:nvPicPr>
        <p:blipFill>
          <a:blip r:embed="rId2"/>
          <a:stretch>
            <a:fillRect/>
          </a:stretch>
        </p:blipFill>
        <p:spPr>
          <a:xfrm>
            <a:off x="179512" y="3140968"/>
            <a:ext cx="4032448" cy="2952328"/>
          </a:xfrm>
        </p:spPr>
      </p:pic>
      <p:sp>
        <p:nvSpPr>
          <p:cNvPr id="4" name="Slide Number Placeholder 3">
            <a:extLst>
              <a:ext uri="{FF2B5EF4-FFF2-40B4-BE49-F238E27FC236}">
                <a16:creationId xmlns:a16="http://schemas.microsoft.com/office/drawing/2014/main" id="{61227A27-0D6D-4A1C-AD23-B08F28B45B70}"/>
              </a:ext>
            </a:extLst>
          </p:cNvPr>
          <p:cNvSpPr>
            <a:spLocks noGrp="1"/>
          </p:cNvSpPr>
          <p:nvPr>
            <p:ph type="sldNum" sz="quarter" idx="12"/>
          </p:nvPr>
        </p:nvSpPr>
        <p:spPr/>
        <p:txBody>
          <a:bodyPr/>
          <a:lstStyle/>
          <a:p>
            <a:fld id="{FEA1243F-3000-4347-94A4-FBDEAD3122CB}" type="slidenum">
              <a:rPr lang="en-US" smtClean="0"/>
              <a:pPr/>
              <a:t>12</a:t>
            </a:fld>
            <a:endParaRPr lang="en-US" dirty="0"/>
          </a:p>
        </p:txBody>
      </p:sp>
      <p:pic>
        <p:nvPicPr>
          <p:cNvPr id="10" name="Picture 9" descr="A screenshot of a cell phone&#10;&#10;Description automatically generated">
            <a:extLst>
              <a:ext uri="{FF2B5EF4-FFF2-40B4-BE49-F238E27FC236}">
                <a16:creationId xmlns:a16="http://schemas.microsoft.com/office/drawing/2014/main" id="{107E4B5A-828B-4F2A-A3CC-7D9282D41FD2}"/>
              </a:ext>
            </a:extLst>
          </p:cNvPr>
          <p:cNvPicPr>
            <a:picLocks noChangeAspect="1"/>
          </p:cNvPicPr>
          <p:nvPr/>
        </p:nvPicPr>
        <p:blipFill>
          <a:blip r:embed="rId3"/>
          <a:stretch>
            <a:fillRect/>
          </a:stretch>
        </p:blipFill>
        <p:spPr>
          <a:xfrm>
            <a:off x="4572000" y="3212976"/>
            <a:ext cx="4110990" cy="2880320"/>
          </a:xfrm>
          <a:prstGeom prst="rect">
            <a:avLst/>
          </a:prstGeom>
        </p:spPr>
      </p:pic>
    </p:spTree>
    <p:extLst>
      <p:ext uri="{BB962C8B-B14F-4D97-AF65-F5344CB8AC3E}">
        <p14:creationId xmlns:p14="http://schemas.microsoft.com/office/powerpoint/2010/main" val="2487239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ECD9-4188-4B8E-92CF-95EB65215F50}"/>
              </a:ext>
            </a:extLst>
          </p:cNvPr>
          <p:cNvSpPr>
            <a:spLocks noGrp="1"/>
          </p:cNvSpPr>
          <p:nvPr>
            <p:ph type="title"/>
          </p:nvPr>
        </p:nvSpPr>
        <p:spPr>
          <a:xfrm>
            <a:off x="0" y="173195"/>
            <a:ext cx="5410944" cy="799306"/>
          </a:xfrm>
        </p:spPr>
        <p:txBody>
          <a:bodyPr/>
          <a:lstStyle/>
          <a:p>
            <a:r>
              <a:rPr lang="en-GB" dirty="0"/>
              <a:t>Model Understanding</a:t>
            </a:r>
          </a:p>
        </p:txBody>
      </p:sp>
      <p:pic>
        <p:nvPicPr>
          <p:cNvPr id="5" name="Content Placeholder 4" descr="A close up of a map&#10;&#10;Description automatically generated">
            <a:extLst>
              <a:ext uri="{FF2B5EF4-FFF2-40B4-BE49-F238E27FC236}">
                <a16:creationId xmlns:a16="http://schemas.microsoft.com/office/drawing/2014/main" id="{FD8067A7-F658-4AD8-8C76-B19607C8E6FD}"/>
              </a:ext>
            </a:extLst>
          </p:cNvPr>
          <p:cNvPicPr>
            <a:picLocks noGrp="1" noChangeAspect="1"/>
          </p:cNvPicPr>
          <p:nvPr>
            <p:ph idx="1"/>
          </p:nvPr>
        </p:nvPicPr>
        <p:blipFill>
          <a:blip r:embed="rId2"/>
          <a:stretch>
            <a:fillRect/>
          </a:stretch>
        </p:blipFill>
        <p:spPr>
          <a:xfrm>
            <a:off x="395536" y="1340768"/>
            <a:ext cx="8417969" cy="4831432"/>
          </a:xfrm>
        </p:spPr>
      </p:pic>
      <p:sp>
        <p:nvSpPr>
          <p:cNvPr id="6" name="Slide Number Placeholder 5">
            <a:extLst>
              <a:ext uri="{FF2B5EF4-FFF2-40B4-BE49-F238E27FC236}">
                <a16:creationId xmlns:a16="http://schemas.microsoft.com/office/drawing/2014/main" id="{BF3FAB52-5056-448B-A3D5-4B698DDBC8BF}"/>
              </a:ext>
            </a:extLst>
          </p:cNvPr>
          <p:cNvSpPr>
            <a:spLocks noGrp="1"/>
          </p:cNvSpPr>
          <p:nvPr>
            <p:ph type="sldNum" sz="quarter" idx="12"/>
          </p:nvPr>
        </p:nvSpPr>
        <p:spPr/>
        <p:txBody>
          <a:bodyPr/>
          <a:lstStyle/>
          <a:p>
            <a:fld id="{FEA1243F-3000-4347-94A4-FBDEAD3122CB}" type="slidenum">
              <a:rPr lang="en-US" smtClean="0"/>
              <a:pPr/>
              <a:t>13</a:t>
            </a:fld>
            <a:endParaRPr lang="en-US" dirty="0"/>
          </a:p>
        </p:txBody>
      </p:sp>
    </p:spTree>
    <p:extLst>
      <p:ext uri="{BB962C8B-B14F-4D97-AF65-F5344CB8AC3E}">
        <p14:creationId xmlns:p14="http://schemas.microsoft.com/office/powerpoint/2010/main" val="342852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6C4D1-224B-484E-AA4A-ED27326BE4F3}"/>
              </a:ext>
            </a:extLst>
          </p:cNvPr>
          <p:cNvSpPr>
            <a:spLocks noGrp="1"/>
          </p:cNvSpPr>
          <p:nvPr>
            <p:ph type="title"/>
          </p:nvPr>
        </p:nvSpPr>
        <p:spPr/>
        <p:txBody>
          <a:bodyPr/>
          <a:lstStyle/>
          <a:p>
            <a:r>
              <a:rPr lang="en-GB" dirty="0"/>
              <a:t>K-Cross Validation</a:t>
            </a:r>
          </a:p>
        </p:txBody>
      </p:sp>
      <p:sp>
        <p:nvSpPr>
          <p:cNvPr id="3" name="Content Placeholder 2">
            <a:extLst>
              <a:ext uri="{FF2B5EF4-FFF2-40B4-BE49-F238E27FC236}">
                <a16:creationId xmlns:a16="http://schemas.microsoft.com/office/drawing/2014/main" id="{5B67D5F4-0852-4C2D-9B40-956A36C8D3B1}"/>
              </a:ext>
            </a:extLst>
          </p:cNvPr>
          <p:cNvSpPr>
            <a:spLocks noGrp="1"/>
          </p:cNvSpPr>
          <p:nvPr>
            <p:ph sz="half" idx="1"/>
          </p:nvPr>
        </p:nvSpPr>
        <p:spPr>
          <a:xfrm>
            <a:off x="457200" y="1412777"/>
            <a:ext cx="4038600" cy="4835624"/>
          </a:xfrm>
        </p:spPr>
        <p:txBody>
          <a:bodyPr>
            <a:normAutofit fontScale="92500" lnSpcReduction="20000"/>
          </a:bodyPr>
          <a:lstStyle/>
          <a:p>
            <a:pPr algn="just"/>
            <a:r>
              <a:rPr lang="en-GB" sz="1600" dirty="0"/>
              <a:t>K-cross Validation was executed on all phases of the process.</a:t>
            </a:r>
          </a:p>
          <a:p>
            <a:pPr algn="just"/>
            <a:r>
              <a:rPr lang="en-GB" sz="1600" dirty="0"/>
              <a:t>A loop was constructed to study the different models under a range of 3 to 10 k-folds. Screenshot displays the result for </a:t>
            </a:r>
            <a:r>
              <a:rPr lang="en-GB" sz="1600" dirty="0" err="1"/>
              <a:t>kfold</a:t>
            </a:r>
            <a:r>
              <a:rPr lang="en-GB" sz="1600" dirty="0"/>
              <a:t>=3.</a:t>
            </a:r>
          </a:p>
          <a:p>
            <a:pPr algn="just"/>
            <a:r>
              <a:rPr lang="en-GB" sz="1600" dirty="0"/>
              <a:t>Nevertheless, after selecting the model that performed best across different values of folds and yielded the optimal results in a stable manner, we moved on with our experiments with the recommended number of folds which is 10.</a:t>
            </a:r>
          </a:p>
          <a:p>
            <a:pPr algn="just"/>
            <a:r>
              <a:rPr lang="en-GB" sz="1600" dirty="0"/>
              <a:t>Choosing the most trustworthy model which is the Logistic Regression instead of a variation of Naïve Bayes.</a:t>
            </a:r>
          </a:p>
          <a:p>
            <a:pPr algn="just"/>
            <a:r>
              <a:rPr lang="en-GB" sz="1600" dirty="0"/>
              <a:t>Ultimately, upon submission to the online competition our instincts where proven correct.</a:t>
            </a:r>
          </a:p>
          <a:p>
            <a:pPr algn="just"/>
            <a:r>
              <a:rPr lang="en-GB" sz="1600" dirty="0"/>
              <a:t>Optimizing best model using the Grid Search technique.</a:t>
            </a:r>
          </a:p>
        </p:txBody>
      </p:sp>
      <p:pic>
        <p:nvPicPr>
          <p:cNvPr id="6" name="Content Placeholder 5" descr="A close up of a newspaper&#10;&#10;Description automatically generated">
            <a:extLst>
              <a:ext uri="{FF2B5EF4-FFF2-40B4-BE49-F238E27FC236}">
                <a16:creationId xmlns:a16="http://schemas.microsoft.com/office/drawing/2014/main" id="{14873C3B-3D95-4B82-8E77-1763E1D3F14B}"/>
              </a:ext>
            </a:extLst>
          </p:cNvPr>
          <p:cNvPicPr>
            <a:picLocks noGrp="1" noChangeAspect="1"/>
          </p:cNvPicPr>
          <p:nvPr>
            <p:ph sz="half" idx="2"/>
          </p:nvPr>
        </p:nvPicPr>
        <p:blipFill>
          <a:blip r:embed="rId2"/>
          <a:stretch>
            <a:fillRect/>
          </a:stretch>
        </p:blipFill>
        <p:spPr>
          <a:xfrm>
            <a:off x="4648200" y="1412777"/>
            <a:ext cx="4038600" cy="4857348"/>
          </a:xfrm>
        </p:spPr>
      </p:pic>
      <p:sp>
        <p:nvSpPr>
          <p:cNvPr id="7" name="Slide Number Placeholder 6">
            <a:extLst>
              <a:ext uri="{FF2B5EF4-FFF2-40B4-BE49-F238E27FC236}">
                <a16:creationId xmlns:a16="http://schemas.microsoft.com/office/drawing/2014/main" id="{33D03432-740B-43B2-A07F-44F170A4FFFF}"/>
              </a:ext>
            </a:extLst>
          </p:cNvPr>
          <p:cNvSpPr>
            <a:spLocks noGrp="1"/>
          </p:cNvSpPr>
          <p:nvPr>
            <p:ph type="sldNum" sz="quarter" idx="12"/>
          </p:nvPr>
        </p:nvSpPr>
        <p:spPr/>
        <p:txBody>
          <a:bodyPr/>
          <a:lstStyle/>
          <a:p>
            <a:fld id="{FEA1243F-3000-4347-94A4-FBDEAD3122CB}" type="slidenum">
              <a:rPr lang="en-US" smtClean="0"/>
              <a:pPr/>
              <a:t>14</a:t>
            </a:fld>
            <a:endParaRPr lang="en-US" dirty="0"/>
          </a:p>
        </p:txBody>
      </p:sp>
    </p:spTree>
    <p:extLst>
      <p:ext uri="{BB962C8B-B14F-4D97-AF65-F5344CB8AC3E}">
        <p14:creationId xmlns:p14="http://schemas.microsoft.com/office/powerpoint/2010/main" val="468262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7386B-2BDC-4B40-A361-0603B88A5ABD}"/>
              </a:ext>
            </a:extLst>
          </p:cNvPr>
          <p:cNvSpPr>
            <a:spLocks noGrp="1"/>
          </p:cNvSpPr>
          <p:nvPr>
            <p:ph type="title"/>
          </p:nvPr>
        </p:nvSpPr>
        <p:spPr/>
        <p:txBody>
          <a:bodyPr/>
          <a:lstStyle/>
          <a:p>
            <a:r>
              <a:rPr lang="en-GB" dirty="0"/>
              <a:t>Model Selection</a:t>
            </a:r>
          </a:p>
        </p:txBody>
      </p:sp>
      <p:sp>
        <p:nvSpPr>
          <p:cNvPr id="3" name="Content Placeholder 2">
            <a:extLst>
              <a:ext uri="{FF2B5EF4-FFF2-40B4-BE49-F238E27FC236}">
                <a16:creationId xmlns:a16="http://schemas.microsoft.com/office/drawing/2014/main" id="{1E3D2AEA-ADFA-47A1-A553-EE4ED4CD7D43}"/>
              </a:ext>
            </a:extLst>
          </p:cNvPr>
          <p:cNvSpPr>
            <a:spLocks noGrp="1"/>
          </p:cNvSpPr>
          <p:nvPr>
            <p:ph sz="half" idx="1"/>
          </p:nvPr>
        </p:nvSpPr>
        <p:spPr>
          <a:xfrm>
            <a:off x="323528" y="4365104"/>
            <a:ext cx="8532440" cy="2145579"/>
          </a:xfrm>
        </p:spPr>
        <p:txBody>
          <a:bodyPr>
            <a:normAutofit fontScale="70000" lnSpcReduction="20000"/>
          </a:bodyPr>
          <a:lstStyle/>
          <a:p>
            <a:r>
              <a:rPr lang="en-GB" dirty="0"/>
              <a:t>After experimenting with both an 80-20 and an 85-15 split we realised that the extra 5% given to the train set boosted our prediction scores. Logical outcome since our dataset is small.</a:t>
            </a:r>
          </a:p>
          <a:p>
            <a:r>
              <a:rPr lang="en-GB" dirty="0"/>
              <a:t>Candidates that stand out from the rest: </a:t>
            </a:r>
          </a:p>
          <a:p>
            <a:pPr marL="578358" indent="-514350">
              <a:buClr>
                <a:schemeClr val="accent3">
                  <a:lumMod val="50000"/>
                </a:schemeClr>
              </a:buClr>
              <a:buFont typeface="+mj-lt"/>
              <a:buAutoNum type="arabicPeriod"/>
            </a:pPr>
            <a:r>
              <a:rPr lang="en-GB" b="1" dirty="0"/>
              <a:t>Linear Regression</a:t>
            </a:r>
          </a:p>
          <a:p>
            <a:pPr marL="578358" indent="-514350">
              <a:buClr>
                <a:schemeClr val="accent3">
                  <a:lumMod val="50000"/>
                </a:schemeClr>
              </a:buClr>
              <a:buFont typeface="+mj-lt"/>
              <a:buAutoNum type="arabicPeriod"/>
            </a:pPr>
            <a:r>
              <a:rPr lang="en-GB" b="1" dirty="0"/>
              <a:t>Variations of the Naïve Bayes classification algorithm.</a:t>
            </a:r>
          </a:p>
          <a:p>
            <a:pPr marL="578358" indent="-514350">
              <a:buClr>
                <a:schemeClr val="accent3">
                  <a:lumMod val="50000"/>
                </a:schemeClr>
              </a:buClr>
              <a:buFont typeface="+mj-lt"/>
              <a:buAutoNum type="arabicPeriod"/>
            </a:pPr>
            <a:endParaRPr lang="en-GB" b="1" dirty="0"/>
          </a:p>
          <a:p>
            <a:endParaRPr lang="en-GB" dirty="0"/>
          </a:p>
        </p:txBody>
      </p:sp>
      <p:pic>
        <p:nvPicPr>
          <p:cNvPr id="1026" name="Picture 2" descr="A close up of text on a white background&#10;&#10;Description automatically generated">
            <a:extLst>
              <a:ext uri="{FF2B5EF4-FFF2-40B4-BE49-F238E27FC236}">
                <a16:creationId xmlns:a16="http://schemas.microsoft.com/office/drawing/2014/main" id="{C8743CCF-0A78-4D77-A2AB-00B70646FC6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94832" y="1149504"/>
            <a:ext cx="8532440" cy="324036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7CA01725-4501-4FA5-A2AC-BC33DF365EAA}"/>
              </a:ext>
            </a:extLst>
          </p:cNvPr>
          <p:cNvSpPr>
            <a:spLocks noGrp="1"/>
          </p:cNvSpPr>
          <p:nvPr>
            <p:ph type="sldNum" sz="quarter" idx="12"/>
          </p:nvPr>
        </p:nvSpPr>
        <p:spPr/>
        <p:txBody>
          <a:bodyPr/>
          <a:lstStyle/>
          <a:p>
            <a:fld id="{FEA1243F-3000-4347-94A4-FBDEAD3122CB}" type="slidenum">
              <a:rPr lang="en-US" smtClean="0"/>
              <a:pPr/>
              <a:t>15</a:t>
            </a:fld>
            <a:endParaRPr lang="en-US" dirty="0"/>
          </a:p>
        </p:txBody>
      </p:sp>
    </p:spTree>
    <p:extLst>
      <p:ext uri="{BB962C8B-B14F-4D97-AF65-F5344CB8AC3E}">
        <p14:creationId xmlns:p14="http://schemas.microsoft.com/office/powerpoint/2010/main" val="18502820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A3EC8-6254-46EA-9BC8-1B1CD62F28BE}"/>
              </a:ext>
            </a:extLst>
          </p:cNvPr>
          <p:cNvSpPr>
            <a:spLocks noGrp="1"/>
          </p:cNvSpPr>
          <p:nvPr>
            <p:ph type="title"/>
          </p:nvPr>
        </p:nvSpPr>
        <p:spPr/>
        <p:txBody>
          <a:bodyPr/>
          <a:lstStyle/>
          <a:p>
            <a:r>
              <a:rPr lang="en-GB" dirty="0"/>
              <a:t>Optimizations</a:t>
            </a:r>
          </a:p>
        </p:txBody>
      </p:sp>
      <p:sp>
        <p:nvSpPr>
          <p:cNvPr id="3" name="Content Placeholder 2">
            <a:extLst>
              <a:ext uri="{FF2B5EF4-FFF2-40B4-BE49-F238E27FC236}">
                <a16:creationId xmlns:a16="http://schemas.microsoft.com/office/drawing/2014/main" id="{4AE8EE22-38C5-46B0-8786-83B4A4726911}"/>
              </a:ext>
            </a:extLst>
          </p:cNvPr>
          <p:cNvSpPr>
            <a:spLocks noGrp="1"/>
          </p:cNvSpPr>
          <p:nvPr>
            <p:ph sz="half" idx="1"/>
          </p:nvPr>
        </p:nvSpPr>
        <p:spPr>
          <a:xfrm>
            <a:off x="457200" y="1268761"/>
            <a:ext cx="4038600" cy="4979640"/>
          </a:xfrm>
        </p:spPr>
        <p:txBody>
          <a:bodyPr>
            <a:normAutofit fontScale="92500" lnSpcReduction="10000"/>
          </a:bodyPr>
          <a:lstStyle/>
          <a:p>
            <a:pPr algn="just"/>
            <a:r>
              <a:rPr lang="en-GB" dirty="0"/>
              <a:t>Using unigrams with combination of TF-IDF we yield the best results.</a:t>
            </a:r>
          </a:p>
          <a:p>
            <a:pPr algn="just"/>
            <a:r>
              <a:rPr lang="en-GB" dirty="0"/>
              <a:t>Careful study of our EDA and tinkering with our data pre processing procedure for optimal results we can see that using the Logistic Regression model without removing the stop words we gained more accuracy.</a:t>
            </a:r>
          </a:p>
        </p:txBody>
      </p:sp>
      <p:pic>
        <p:nvPicPr>
          <p:cNvPr id="5" name="Content Placeholder 4">
            <a:extLst>
              <a:ext uri="{FF2B5EF4-FFF2-40B4-BE49-F238E27FC236}">
                <a16:creationId xmlns:a16="http://schemas.microsoft.com/office/drawing/2014/main" id="{41E08231-5A1A-499F-A2B7-A289C241800D}"/>
              </a:ext>
            </a:extLst>
          </p:cNvPr>
          <p:cNvPicPr>
            <a:picLocks noGrp="1"/>
          </p:cNvPicPr>
          <p:nvPr>
            <p:ph sz="half" idx="2"/>
          </p:nvPr>
        </p:nvPicPr>
        <p:blipFill>
          <a:blip r:embed="rId2"/>
          <a:stretch>
            <a:fillRect/>
          </a:stretch>
        </p:blipFill>
        <p:spPr>
          <a:xfrm>
            <a:off x="4788024" y="4077072"/>
            <a:ext cx="4038600" cy="2644649"/>
          </a:xfrm>
          <a:prstGeom prst="rect">
            <a:avLst/>
          </a:prstGeom>
        </p:spPr>
      </p:pic>
      <p:sp>
        <p:nvSpPr>
          <p:cNvPr id="7" name="Slide Number Placeholder 6">
            <a:extLst>
              <a:ext uri="{FF2B5EF4-FFF2-40B4-BE49-F238E27FC236}">
                <a16:creationId xmlns:a16="http://schemas.microsoft.com/office/drawing/2014/main" id="{05FCE2C3-978C-423B-8B8D-7CC4743BAB9E}"/>
              </a:ext>
            </a:extLst>
          </p:cNvPr>
          <p:cNvSpPr>
            <a:spLocks noGrp="1"/>
          </p:cNvSpPr>
          <p:nvPr>
            <p:ph type="sldNum" sz="quarter" idx="12"/>
          </p:nvPr>
        </p:nvSpPr>
        <p:spPr/>
        <p:txBody>
          <a:bodyPr/>
          <a:lstStyle/>
          <a:p>
            <a:fld id="{FEA1243F-3000-4347-94A4-FBDEAD3122CB}" type="slidenum">
              <a:rPr lang="en-US" smtClean="0"/>
              <a:pPr/>
              <a:t>16</a:t>
            </a:fld>
            <a:endParaRPr lang="en-US" dirty="0"/>
          </a:p>
        </p:txBody>
      </p:sp>
      <p:pic>
        <p:nvPicPr>
          <p:cNvPr id="6" name="Content Placeholder 6" descr="A close up of a map&#10;&#10;Description automatically generated">
            <a:extLst>
              <a:ext uri="{FF2B5EF4-FFF2-40B4-BE49-F238E27FC236}">
                <a16:creationId xmlns:a16="http://schemas.microsoft.com/office/drawing/2014/main" id="{CB59A897-A11A-462B-B853-8F01C778FCA2}"/>
              </a:ext>
            </a:extLst>
          </p:cNvPr>
          <p:cNvPicPr>
            <a:picLocks noChangeAspect="1"/>
          </p:cNvPicPr>
          <p:nvPr/>
        </p:nvPicPr>
        <p:blipFill>
          <a:blip r:embed="rId3"/>
          <a:stretch>
            <a:fillRect/>
          </a:stretch>
        </p:blipFill>
        <p:spPr>
          <a:xfrm>
            <a:off x="4648200" y="1057124"/>
            <a:ext cx="4038600" cy="2876296"/>
          </a:xfrm>
          <a:prstGeom prst="rect">
            <a:avLst/>
          </a:prstGeom>
        </p:spPr>
      </p:pic>
    </p:spTree>
    <p:extLst>
      <p:ext uri="{BB962C8B-B14F-4D97-AF65-F5344CB8AC3E}">
        <p14:creationId xmlns:p14="http://schemas.microsoft.com/office/powerpoint/2010/main" val="668721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FF450-A0AD-4A81-B770-C0E4A8FE22ED}"/>
              </a:ext>
            </a:extLst>
          </p:cNvPr>
          <p:cNvSpPr>
            <a:spLocks noGrp="1"/>
          </p:cNvSpPr>
          <p:nvPr>
            <p:ph type="title"/>
          </p:nvPr>
        </p:nvSpPr>
        <p:spPr>
          <a:xfrm>
            <a:off x="466725" y="381198"/>
            <a:ext cx="5617444" cy="675926"/>
          </a:xfrm>
        </p:spPr>
        <p:txBody>
          <a:bodyPr/>
          <a:lstStyle/>
          <a:p>
            <a:r>
              <a:rPr lang="en-GB" sz="3600" dirty="0"/>
              <a:t>Parameter </a:t>
            </a:r>
            <a:r>
              <a:rPr lang="en-GB" sz="3600" dirty="0" err="1"/>
              <a:t>hypertuning</a:t>
            </a:r>
            <a:endParaRPr lang="en-GB" sz="3600" dirty="0"/>
          </a:p>
        </p:txBody>
      </p:sp>
      <p:sp>
        <p:nvSpPr>
          <p:cNvPr id="3" name="Content Placeholder 2">
            <a:extLst>
              <a:ext uri="{FF2B5EF4-FFF2-40B4-BE49-F238E27FC236}">
                <a16:creationId xmlns:a16="http://schemas.microsoft.com/office/drawing/2014/main" id="{D73CC800-ED06-44CF-A7CE-4342A2595407}"/>
              </a:ext>
            </a:extLst>
          </p:cNvPr>
          <p:cNvSpPr>
            <a:spLocks noGrp="1"/>
          </p:cNvSpPr>
          <p:nvPr>
            <p:ph sz="half" idx="1"/>
          </p:nvPr>
        </p:nvSpPr>
        <p:spPr>
          <a:xfrm>
            <a:off x="251520" y="1299220"/>
            <a:ext cx="4038600" cy="4979640"/>
          </a:xfrm>
        </p:spPr>
        <p:txBody>
          <a:bodyPr>
            <a:normAutofit fontScale="77500" lnSpcReduction="20000"/>
          </a:bodyPr>
          <a:lstStyle/>
          <a:p>
            <a:pPr algn="just"/>
            <a:r>
              <a:rPr lang="en-GB" dirty="0"/>
              <a:t>Exhaustive Parameter Search on our best model to find the optimal parameter combination for it.</a:t>
            </a:r>
          </a:p>
          <a:p>
            <a:pPr algn="just"/>
            <a:r>
              <a:rPr lang="en-GB" dirty="0"/>
              <a:t>Not the results we were expecting. </a:t>
            </a:r>
            <a:r>
              <a:rPr lang="en-GB" dirty="0">
                <a:sym typeface="Wingdings" panose="05000000000000000000" pitchFamily="2" charset="2"/>
              </a:rPr>
              <a:t> </a:t>
            </a:r>
            <a:endParaRPr lang="en-GB" dirty="0"/>
          </a:p>
          <a:p>
            <a:pPr algn="just"/>
            <a:r>
              <a:rPr lang="en-GB" dirty="0"/>
              <a:t>Best scores were ultimately achieved using default parameters.</a:t>
            </a:r>
          </a:p>
          <a:p>
            <a:pPr algn="just"/>
            <a:r>
              <a:rPr lang="en-GB" dirty="0"/>
              <a:t>We opted not to use a fixed splitting in our test because it is our firm belief that keeping the splitting random provides a more spherical understanding of the problem. </a:t>
            </a:r>
          </a:p>
        </p:txBody>
      </p:sp>
      <p:pic>
        <p:nvPicPr>
          <p:cNvPr id="6" name="Content Placeholder 5" descr="A screenshot of a cell phone&#10;&#10;Description automatically generated">
            <a:extLst>
              <a:ext uri="{FF2B5EF4-FFF2-40B4-BE49-F238E27FC236}">
                <a16:creationId xmlns:a16="http://schemas.microsoft.com/office/drawing/2014/main" id="{D5403E1E-2C07-42A1-9877-8F826B39038D}"/>
              </a:ext>
            </a:extLst>
          </p:cNvPr>
          <p:cNvPicPr>
            <a:picLocks noGrp="1" noChangeAspect="1"/>
          </p:cNvPicPr>
          <p:nvPr>
            <p:ph sz="half" idx="2"/>
          </p:nvPr>
        </p:nvPicPr>
        <p:blipFill>
          <a:blip r:embed="rId2"/>
          <a:stretch>
            <a:fillRect/>
          </a:stretch>
        </p:blipFill>
        <p:spPr>
          <a:xfrm>
            <a:off x="4404738" y="1440946"/>
            <a:ext cx="4297272" cy="1628013"/>
          </a:xfrm>
        </p:spPr>
      </p:pic>
      <p:pic>
        <p:nvPicPr>
          <p:cNvPr id="8" name="Picture 7" descr="A screenshot of a cell phone&#10;&#10;Description automatically generated">
            <a:extLst>
              <a:ext uri="{FF2B5EF4-FFF2-40B4-BE49-F238E27FC236}">
                <a16:creationId xmlns:a16="http://schemas.microsoft.com/office/drawing/2014/main" id="{C56F11BB-9A2F-434E-8690-44F8C36FAB60}"/>
              </a:ext>
            </a:extLst>
          </p:cNvPr>
          <p:cNvPicPr>
            <a:picLocks noChangeAspect="1"/>
          </p:cNvPicPr>
          <p:nvPr/>
        </p:nvPicPr>
        <p:blipFill>
          <a:blip r:embed="rId3"/>
          <a:stretch>
            <a:fillRect/>
          </a:stretch>
        </p:blipFill>
        <p:spPr>
          <a:xfrm>
            <a:off x="4298856" y="3573016"/>
            <a:ext cx="4836383" cy="2370547"/>
          </a:xfrm>
          <a:prstGeom prst="rect">
            <a:avLst/>
          </a:prstGeom>
        </p:spPr>
      </p:pic>
      <p:sp>
        <p:nvSpPr>
          <p:cNvPr id="7" name="Slide Number Placeholder 6">
            <a:extLst>
              <a:ext uri="{FF2B5EF4-FFF2-40B4-BE49-F238E27FC236}">
                <a16:creationId xmlns:a16="http://schemas.microsoft.com/office/drawing/2014/main" id="{87FB7A21-EC1C-4803-972C-007CE389A2F9}"/>
              </a:ext>
            </a:extLst>
          </p:cNvPr>
          <p:cNvSpPr>
            <a:spLocks noGrp="1"/>
          </p:cNvSpPr>
          <p:nvPr>
            <p:ph type="sldNum" sz="quarter" idx="12"/>
          </p:nvPr>
        </p:nvSpPr>
        <p:spPr/>
        <p:txBody>
          <a:bodyPr/>
          <a:lstStyle/>
          <a:p>
            <a:fld id="{FEA1243F-3000-4347-94A4-FBDEAD3122CB}" type="slidenum">
              <a:rPr lang="en-US" smtClean="0"/>
              <a:pPr/>
              <a:t>17</a:t>
            </a:fld>
            <a:endParaRPr lang="en-US" dirty="0"/>
          </a:p>
        </p:txBody>
      </p:sp>
    </p:spTree>
    <p:extLst>
      <p:ext uri="{BB962C8B-B14F-4D97-AF65-F5344CB8AC3E}">
        <p14:creationId xmlns:p14="http://schemas.microsoft.com/office/powerpoint/2010/main" val="189484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1AE83-E574-41F1-8E73-057FE162E47B}"/>
              </a:ext>
            </a:extLst>
          </p:cNvPr>
          <p:cNvSpPr>
            <a:spLocks noGrp="1"/>
          </p:cNvSpPr>
          <p:nvPr>
            <p:ph type="title"/>
          </p:nvPr>
        </p:nvSpPr>
        <p:spPr>
          <a:xfrm>
            <a:off x="466725" y="381198"/>
            <a:ext cx="4249291" cy="675926"/>
          </a:xfrm>
        </p:spPr>
        <p:txBody>
          <a:bodyPr/>
          <a:lstStyle/>
          <a:p>
            <a:r>
              <a:rPr lang="en-GB" dirty="0"/>
              <a:t>Feature Selection</a:t>
            </a:r>
          </a:p>
        </p:txBody>
      </p:sp>
      <p:pic>
        <p:nvPicPr>
          <p:cNvPr id="5" name="Content Placeholder 4">
            <a:extLst>
              <a:ext uri="{FF2B5EF4-FFF2-40B4-BE49-F238E27FC236}">
                <a16:creationId xmlns:a16="http://schemas.microsoft.com/office/drawing/2014/main" id="{F5A2EA33-F562-4AB1-8D38-0F27AD54795C}"/>
              </a:ext>
            </a:extLst>
          </p:cNvPr>
          <p:cNvPicPr>
            <a:picLocks noGrp="1"/>
          </p:cNvPicPr>
          <p:nvPr>
            <p:ph sz="half" idx="1"/>
          </p:nvPr>
        </p:nvPicPr>
        <p:blipFill>
          <a:blip r:embed="rId2"/>
          <a:stretch>
            <a:fillRect/>
          </a:stretch>
        </p:blipFill>
        <p:spPr>
          <a:xfrm>
            <a:off x="457200" y="1628800"/>
            <a:ext cx="4038600" cy="4619600"/>
          </a:xfrm>
          <a:prstGeom prst="rect">
            <a:avLst/>
          </a:prstGeom>
        </p:spPr>
      </p:pic>
      <p:sp>
        <p:nvSpPr>
          <p:cNvPr id="3" name="Content Placeholder 2">
            <a:extLst>
              <a:ext uri="{FF2B5EF4-FFF2-40B4-BE49-F238E27FC236}">
                <a16:creationId xmlns:a16="http://schemas.microsoft.com/office/drawing/2014/main" id="{49BBBBFD-9136-4D56-91F7-C8B415034884}"/>
              </a:ext>
            </a:extLst>
          </p:cNvPr>
          <p:cNvSpPr>
            <a:spLocks noGrp="1"/>
          </p:cNvSpPr>
          <p:nvPr>
            <p:ph sz="half" idx="2"/>
          </p:nvPr>
        </p:nvSpPr>
        <p:spPr/>
        <p:txBody>
          <a:bodyPr>
            <a:normAutofit fontScale="92500" lnSpcReduction="10000"/>
          </a:bodyPr>
          <a:lstStyle/>
          <a:p>
            <a:r>
              <a:rPr lang="en-GB" dirty="0"/>
              <a:t>Use of the chi2 feature selection model to rank features based on how indicative they are for a class.</a:t>
            </a:r>
          </a:p>
          <a:p>
            <a:pPr algn="just"/>
            <a:r>
              <a:rPr lang="en-GB" dirty="0"/>
              <a:t>In an additional execution, bigrams only managed to get two positions in the top 20 chart of chi2. This shows once again the relevance of unigrams.</a:t>
            </a:r>
          </a:p>
        </p:txBody>
      </p:sp>
      <p:sp>
        <p:nvSpPr>
          <p:cNvPr id="6" name="Slide Number Placeholder 5">
            <a:extLst>
              <a:ext uri="{FF2B5EF4-FFF2-40B4-BE49-F238E27FC236}">
                <a16:creationId xmlns:a16="http://schemas.microsoft.com/office/drawing/2014/main" id="{6F3A1B0E-23B8-4000-8DBF-172C436DB3A4}"/>
              </a:ext>
            </a:extLst>
          </p:cNvPr>
          <p:cNvSpPr>
            <a:spLocks noGrp="1"/>
          </p:cNvSpPr>
          <p:nvPr>
            <p:ph type="sldNum" sz="quarter" idx="12"/>
          </p:nvPr>
        </p:nvSpPr>
        <p:spPr/>
        <p:txBody>
          <a:bodyPr/>
          <a:lstStyle/>
          <a:p>
            <a:fld id="{FEA1243F-3000-4347-94A4-FBDEAD3122CB}" type="slidenum">
              <a:rPr lang="en-US" smtClean="0"/>
              <a:pPr/>
              <a:t>18</a:t>
            </a:fld>
            <a:endParaRPr lang="en-US" dirty="0"/>
          </a:p>
        </p:txBody>
      </p:sp>
    </p:spTree>
    <p:extLst>
      <p:ext uri="{BB962C8B-B14F-4D97-AF65-F5344CB8AC3E}">
        <p14:creationId xmlns:p14="http://schemas.microsoft.com/office/powerpoint/2010/main" val="15759726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CC5DE-7F7C-44B5-ADE2-D6A0F1A2BD2F}"/>
              </a:ext>
            </a:extLst>
          </p:cNvPr>
          <p:cNvSpPr>
            <a:spLocks noGrp="1"/>
          </p:cNvSpPr>
          <p:nvPr>
            <p:ph type="title"/>
          </p:nvPr>
        </p:nvSpPr>
        <p:spPr>
          <a:xfrm>
            <a:off x="466724" y="381198"/>
            <a:ext cx="4969371" cy="675926"/>
          </a:xfrm>
        </p:spPr>
        <p:txBody>
          <a:bodyPr/>
          <a:lstStyle/>
          <a:p>
            <a:r>
              <a:rPr lang="en-GB" dirty="0"/>
              <a:t>Feature Selection (2)</a:t>
            </a:r>
          </a:p>
        </p:txBody>
      </p:sp>
      <p:sp>
        <p:nvSpPr>
          <p:cNvPr id="3" name="Content Placeholder 2">
            <a:extLst>
              <a:ext uri="{FF2B5EF4-FFF2-40B4-BE49-F238E27FC236}">
                <a16:creationId xmlns:a16="http://schemas.microsoft.com/office/drawing/2014/main" id="{35F765CC-5674-4BF4-B902-73AAE3B64BD9}"/>
              </a:ext>
            </a:extLst>
          </p:cNvPr>
          <p:cNvSpPr>
            <a:spLocks noGrp="1"/>
          </p:cNvSpPr>
          <p:nvPr>
            <p:ph sz="half" idx="1"/>
          </p:nvPr>
        </p:nvSpPr>
        <p:spPr/>
        <p:txBody>
          <a:bodyPr>
            <a:normAutofit fontScale="77500" lnSpcReduction="20000"/>
          </a:bodyPr>
          <a:lstStyle/>
          <a:p>
            <a:pPr algn="just"/>
            <a:r>
              <a:rPr lang="en-GB" sz="2400" dirty="0"/>
              <a:t>Compare the validation accuracy at the same number of features 1) when the number of features has been limited from </a:t>
            </a:r>
            <a:r>
              <a:rPr lang="en-GB" sz="2400" dirty="0" err="1"/>
              <a:t>Tfidf</a:t>
            </a:r>
            <a:r>
              <a:rPr lang="en-GB" sz="2400" dirty="0"/>
              <a:t> vectorizing stage, 2) when the number of features has been reduced using chi2 </a:t>
            </a:r>
          </a:p>
          <a:p>
            <a:pPr algn="just"/>
            <a:r>
              <a:rPr lang="en-GB" sz="2400" dirty="0"/>
              <a:t>Best result are gained when we limit the number of features from TFIDF vectorizing and use </a:t>
            </a:r>
            <a:r>
              <a:rPr lang="en-GB" sz="2400" b="1" u="sng" dirty="0"/>
              <a:t>all</a:t>
            </a:r>
            <a:r>
              <a:rPr lang="en-GB" sz="2400" b="1" dirty="0"/>
              <a:t> </a:t>
            </a:r>
            <a:r>
              <a:rPr lang="en-GB" sz="2400" dirty="0"/>
              <a:t>the features(default option)</a:t>
            </a:r>
          </a:p>
          <a:p>
            <a:pPr algn="just"/>
            <a:r>
              <a:rPr lang="en-GB" sz="2400" dirty="0"/>
              <a:t>After looking at these results we decided no to use any further future selection in our project.</a:t>
            </a:r>
          </a:p>
        </p:txBody>
      </p:sp>
      <p:pic>
        <p:nvPicPr>
          <p:cNvPr id="5" name="Content Placeholder 4">
            <a:extLst>
              <a:ext uri="{FF2B5EF4-FFF2-40B4-BE49-F238E27FC236}">
                <a16:creationId xmlns:a16="http://schemas.microsoft.com/office/drawing/2014/main" id="{AE661DE3-9AAF-4EBA-9238-6359EF40C26E}"/>
              </a:ext>
            </a:extLst>
          </p:cNvPr>
          <p:cNvPicPr>
            <a:picLocks noGrp="1"/>
          </p:cNvPicPr>
          <p:nvPr>
            <p:ph sz="half" idx="2"/>
          </p:nvPr>
        </p:nvPicPr>
        <p:blipFill>
          <a:blip r:embed="rId2"/>
          <a:stretch>
            <a:fillRect/>
          </a:stretch>
        </p:blipFill>
        <p:spPr>
          <a:xfrm>
            <a:off x="4648200" y="1628800"/>
            <a:ext cx="4495800" cy="4619599"/>
          </a:xfrm>
          <a:prstGeom prst="rect">
            <a:avLst/>
          </a:prstGeom>
        </p:spPr>
      </p:pic>
      <p:sp>
        <p:nvSpPr>
          <p:cNvPr id="7" name="Slide Number Placeholder 6">
            <a:extLst>
              <a:ext uri="{FF2B5EF4-FFF2-40B4-BE49-F238E27FC236}">
                <a16:creationId xmlns:a16="http://schemas.microsoft.com/office/drawing/2014/main" id="{75C9B255-666A-4E4F-AE91-BE9AB0C1E943}"/>
              </a:ext>
            </a:extLst>
          </p:cNvPr>
          <p:cNvSpPr>
            <a:spLocks noGrp="1"/>
          </p:cNvSpPr>
          <p:nvPr>
            <p:ph type="sldNum" sz="quarter" idx="12"/>
          </p:nvPr>
        </p:nvSpPr>
        <p:spPr/>
        <p:txBody>
          <a:bodyPr/>
          <a:lstStyle/>
          <a:p>
            <a:fld id="{FEA1243F-3000-4347-94A4-FBDEAD3122CB}" type="slidenum">
              <a:rPr lang="en-US" smtClean="0"/>
              <a:pPr/>
              <a:t>19</a:t>
            </a:fld>
            <a:endParaRPr lang="en-US" dirty="0"/>
          </a:p>
        </p:txBody>
      </p:sp>
    </p:spTree>
    <p:extLst>
      <p:ext uri="{BB962C8B-B14F-4D97-AF65-F5344CB8AC3E}">
        <p14:creationId xmlns:p14="http://schemas.microsoft.com/office/powerpoint/2010/main" val="1966727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DBCBFDC-7A52-49E5-89B7-5524B51AA64A}"/>
              </a:ext>
            </a:extLst>
          </p:cNvPr>
          <p:cNvSpPr>
            <a:spLocks noGrp="1"/>
          </p:cNvSpPr>
          <p:nvPr>
            <p:ph type="title"/>
          </p:nvPr>
        </p:nvSpPr>
        <p:spPr>
          <a:xfrm>
            <a:off x="466724" y="381198"/>
            <a:ext cx="4753347" cy="675926"/>
          </a:xfrm>
        </p:spPr>
        <p:txBody>
          <a:bodyPr/>
          <a:lstStyle/>
          <a:p>
            <a:r>
              <a:rPr lang="en-GB" sz="4400" dirty="0"/>
              <a:t>The Competition</a:t>
            </a:r>
          </a:p>
        </p:txBody>
      </p:sp>
      <p:sp>
        <p:nvSpPr>
          <p:cNvPr id="10" name="Content Placeholder 9">
            <a:extLst>
              <a:ext uri="{FF2B5EF4-FFF2-40B4-BE49-F238E27FC236}">
                <a16:creationId xmlns:a16="http://schemas.microsoft.com/office/drawing/2014/main" id="{A62EB350-5630-49D1-86B6-9F7D760E0242}"/>
              </a:ext>
            </a:extLst>
          </p:cNvPr>
          <p:cNvSpPr>
            <a:spLocks noGrp="1"/>
          </p:cNvSpPr>
          <p:nvPr>
            <p:ph sz="half" idx="1"/>
          </p:nvPr>
        </p:nvSpPr>
        <p:spPr/>
        <p:txBody>
          <a:bodyPr>
            <a:normAutofit fontScale="92500" lnSpcReduction="20000"/>
          </a:bodyPr>
          <a:lstStyle/>
          <a:p>
            <a:pPr algn="just"/>
            <a:r>
              <a:rPr lang="en-GB" dirty="0"/>
              <a:t>Is it a disaster tweet or not?</a:t>
            </a:r>
          </a:p>
          <a:p>
            <a:pPr algn="just" fontAlgn="base"/>
            <a:r>
              <a:rPr lang="en-GB" dirty="0"/>
              <a:t>The tweet’s author explicitly uses the word “ABLAZE” but means it in a metaphorical sense. This is clear to a human right away, especially with the visual aid. But it’s less clear to a machine. (Taken from the Kaggle competition front page.)</a:t>
            </a:r>
          </a:p>
          <a:p>
            <a:endParaRPr lang="en-GB" dirty="0"/>
          </a:p>
        </p:txBody>
      </p:sp>
      <p:pic>
        <p:nvPicPr>
          <p:cNvPr id="13" name="Content Placeholder 12" descr="A picture containing cloudy, sign, red, street&#10;&#10;Description automatically generated">
            <a:extLst>
              <a:ext uri="{FF2B5EF4-FFF2-40B4-BE49-F238E27FC236}">
                <a16:creationId xmlns:a16="http://schemas.microsoft.com/office/drawing/2014/main" id="{ECD23F2E-C38D-4D39-954C-36C5E4372052}"/>
              </a:ext>
            </a:extLst>
          </p:cNvPr>
          <p:cNvPicPr>
            <a:picLocks noGrp="1" noChangeAspect="1"/>
          </p:cNvPicPr>
          <p:nvPr>
            <p:ph sz="half" idx="2"/>
          </p:nvPr>
        </p:nvPicPr>
        <p:blipFill>
          <a:blip r:embed="rId2"/>
          <a:stretch>
            <a:fillRect/>
          </a:stretch>
        </p:blipFill>
        <p:spPr>
          <a:xfrm>
            <a:off x="5557686" y="1210490"/>
            <a:ext cx="2830738" cy="5037910"/>
          </a:xfrm>
        </p:spPr>
      </p:pic>
      <p:sp>
        <p:nvSpPr>
          <p:cNvPr id="9" name="TextBox 8">
            <a:extLst>
              <a:ext uri="{FF2B5EF4-FFF2-40B4-BE49-F238E27FC236}">
                <a16:creationId xmlns:a16="http://schemas.microsoft.com/office/drawing/2014/main" id="{664BBB42-4618-4782-A0D4-B20BAA0D2505}"/>
              </a:ext>
            </a:extLst>
          </p:cNvPr>
          <p:cNvSpPr txBox="1"/>
          <p:nvPr/>
        </p:nvSpPr>
        <p:spPr>
          <a:xfrm>
            <a:off x="5508104" y="0"/>
            <a:ext cx="3774503" cy="800219"/>
          </a:xfrm>
          <a:prstGeom prst="rect">
            <a:avLst/>
          </a:prstGeom>
          <a:noFill/>
        </p:spPr>
        <p:txBody>
          <a:bodyPr wrap="square" rtlCol="0">
            <a:spAutoFit/>
          </a:bodyPr>
          <a:lstStyle/>
          <a:p>
            <a:r>
              <a:rPr lang="en-GB" sz="1400" i="1" dirty="0">
                <a:hlinkClick r:id="rId3"/>
              </a:rPr>
              <a:t>Competition link: </a:t>
            </a:r>
            <a:r>
              <a:rPr lang="en-GB" sz="1400" dirty="0">
                <a:hlinkClick r:id="rId3"/>
              </a:rPr>
              <a:t>https://www.kaggle.com/c/nlp-getting-started</a:t>
            </a:r>
            <a:endParaRPr lang="en-US" sz="1400" dirty="0"/>
          </a:p>
          <a:p>
            <a:endParaRPr lang="en-GB" dirty="0"/>
          </a:p>
        </p:txBody>
      </p:sp>
      <p:sp>
        <p:nvSpPr>
          <p:cNvPr id="5" name="Slide Number Placeholder 4">
            <a:extLst>
              <a:ext uri="{FF2B5EF4-FFF2-40B4-BE49-F238E27FC236}">
                <a16:creationId xmlns:a16="http://schemas.microsoft.com/office/drawing/2014/main" id="{F09645F2-F70C-4C3B-863A-F13BBD1DE2D2}"/>
              </a:ext>
            </a:extLst>
          </p:cNvPr>
          <p:cNvSpPr>
            <a:spLocks noGrp="1"/>
          </p:cNvSpPr>
          <p:nvPr>
            <p:ph type="sldNum" sz="quarter" idx="12"/>
          </p:nvPr>
        </p:nvSpPr>
        <p:spPr>
          <a:xfrm>
            <a:off x="8641080" y="116632"/>
            <a:ext cx="502920" cy="208003"/>
          </a:xfrm>
        </p:spPr>
        <p:txBody>
          <a:bodyPr/>
          <a:lstStyle/>
          <a:p>
            <a:fld id="{FEA1243F-3000-4347-94A4-FBDEAD3122CB}" type="slidenum">
              <a:rPr lang="en-US" smtClean="0"/>
              <a:pPr/>
              <a:t>2</a:t>
            </a:fld>
            <a:endParaRPr lang="en-US" dirty="0"/>
          </a:p>
        </p:txBody>
      </p:sp>
    </p:spTree>
    <p:extLst>
      <p:ext uri="{BB962C8B-B14F-4D97-AF65-F5344CB8AC3E}">
        <p14:creationId xmlns:p14="http://schemas.microsoft.com/office/powerpoint/2010/main" val="2839645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F878F-BB83-415F-8449-1AD436EF2253}"/>
              </a:ext>
            </a:extLst>
          </p:cNvPr>
          <p:cNvSpPr>
            <a:spLocks noGrp="1"/>
          </p:cNvSpPr>
          <p:nvPr>
            <p:ph type="title"/>
          </p:nvPr>
        </p:nvSpPr>
        <p:spPr>
          <a:xfrm>
            <a:off x="179512" y="474947"/>
            <a:ext cx="5545435" cy="675926"/>
          </a:xfrm>
        </p:spPr>
        <p:txBody>
          <a:bodyPr/>
          <a:lstStyle/>
          <a:p>
            <a:r>
              <a:rPr lang="en-GB" dirty="0" err="1"/>
              <a:t>GloVe</a:t>
            </a:r>
            <a:r>
              <a:rPr lang="en-GB" dirty="0"/>
              <a:t> (</a:t>
            </a:r>
            <a:r>
              <a:rPr lang="en-GB" sz="2800" dirty="0"/>
              <a:t>A different Approach</a:t>
            </a:r>
            <a:r>
              <a:rPr lang="en-GB" dirty="0"/>
              <a:t>)</a:t>
            </a:r>
          </a:p>
        </p:txBody>
      </p:sp>
      <p:sp>
        <p:nvSpPr>
          <p:cNvPr id="3" name="Content Placeholder 2">
            <a:extLst>
              <a:ext uri="{FF2B5EF4-FFF2-40B4-BE49-F238E27FC236}">
                <a16:creationId xmlns:a16="http://schemas.microsoft.com/office/drawing/2014/main" id="{99A1AE63-3C29-4F98-B0F6-E6D1B4B647B6}"/>
              </a:ext>
            </a:extLst>
          </p:cNvPr>
          <p:cNvSpPr>
            <a:spLocks noGrp="1"/>
          </p:cNvSpPr>
          <p:nvPr>
            <p:ph sz="half" idx="1"/>
          </p:nvPr>
        </p:nvSpPr>
        <p:spPr>
          <a:xfrm>
            <a:off x="323528" y="1707197"/>
            <a:ext cx="8359462" cy="2225859"/>
          </a:xfrm>
        </p:spPr>
        <p:txBody>
          <a:bodyPr>
            <a:normAutofit fontScale="85000" lnSpcReduction="20000"/>
          </a:bodyPr>
          <a:lstStyle/>
          <a:p>
            <a:pPr algn="just"/>
            <a:r>
              <a:rPr lang="en-GB" sz="2400" b="0" i="0" dirty="0" err="1">
                <a:solidFill>
                  <a:srgbClr val="000000"/>
                </a:solidFill>
                <a:effectLst/>
                <a:latin typeface="Helvetica Neue"/>
              </a:rPr>
              <a:t>GloVe</a:t>
            </a:r>
            <a:r>
              <a:rPr lang="en-GB" sz="2400" b="0" i="0" dirty="0">
                <a:solidFill>
                  <a:srgbClr val="000000"/>
                </a:solidFill>
                <a:effectLst/>
                <a:latin typeface="Helvetica Neue"/>
              </a:rPr>
              <a:t> (Global Vectors) is a model that was pre-trained on a very large </a:t>
            </a:r>
            <a:r>
              <a:rPr lang="en-GB" sz="2400" b="1" i="0" dirty="0">
                <a:solidFill>
                  <a:srgbClr val="000000"/>
                </a:solidFill>
                <a:effectLst/>
                <a:latin typeface="Helvetica Neue"/>
              </a:rPr>
              <a:t>corpus of tweets </a:t>
            </a:r>
            <a:r>
              <a:rPr lang="en-GB" sz="2400" b="0" i="0" dirty="0">
                <a:solidFill>
                  <a:srgbClr val="000000"/>
                </a:solidFill>
                <a:effectLst/>
                <a:latin typeface="Helvetica Neue"/>
              </a:rPr>
              <a:t>and provides embeddings that map words that are similar close to each other. More specifically, a huge set of tweets was iterated and each time a pair of words occurred in a tweet the corresponding cell in the co-occurrence matrix was updated. The word vectors returned is the object matrix of the </a:t>
            </a:r>
            <a:r>
              <a:rPr lang="en-GB" sz="2400" b="0" i="0" dirty="0" err="1">
                <a:solidFill>
                  <a:srgbClr val="000000"/>
                </a:solidFill>
                <a:effectLst/>
                <a:latin typeface="Helvetica Neue"/>
              </a:rPr>
              <a:t>GloVe</a:t>
            </a:r>
            <a:r>
              <a:rPr lang="en-GB" sz="2400" b="0" i="0" dirty="0">
                <a:solidFill>
                  <a:srgbClr val="000000"/>
                </a:solidFill>
                <a:effectLst/>
                <a:latin typeface="Helvetica Neue"/>
              </a:rPr>
              <a:t> model. Helps us capture the semantic meaning of words(</a:t>
            </a:r>
            <a:r>
              <a:rPr lang="nl-NL" b="1" i="0" dirty="0">
                <a:solidFill>
                  <a:srgbClr val="24292E"/>
                </a:solidFill>
                <a:effectLst/>
                <a:latin typeface="-apple-system"/>
              </a:rPr>
              <a:t>Twitter corpus -&gt; 2B tweets, 27B tokens). </a:t>
            </a:r>
            <a:r>
              <a:rPr lang="nl-NL" b="1" i="0" u="sng" dirty="0">
                <a:solidFill>
                  <a:srgbClr val="24292E"/>
                </a:solidFill>
                <a:effectLst/>
                <a:latin typeface="-apple-system"/>
              </a:rPr>
              <a:t>No need for data preprocessing!</a:t>
            </a:r>
            <a:endParaRPr lang="en-GB" b="1" u="sng" dirty="0"/>
          </a:p>
        </p:txBody>
      </p:sp>
      <p:sp>
        <p:nvSpPr>
          <p:cNvPr id="5" name="Slide Number Placeholder 4">
            <a:extLst>
              <a:ext uri="{FF2B5EF4-FFF2-40B4-BE49-F238E27FC236}">
                <a16:creationId xmlns:a16="http://schemas.microsoft.com/office/drawing/2014/main" id="{0D0086A9-88DA-4A21-8109-8E2C1E783211}"/>
              </a:ext>
            </a:extLst>
          </p:cNvPr>
          <p:cNvSpPr>
            <a:spLocks noGrp="1"/>
          </p:cNvSpPr>
          <p:nvPr>
            <p:ph type="sldNum" sz="quarter" idx="12"/>
          </p:nvPr>
        </p:nvSpPr>
        <p:spPr/>
        <p:txBody>
          <a:bodyPr/>
          <a:lstStyle/>
          <a:p>
            <a:fld id="{FEA1243F-3000-4347-94A4-FBDEAD3122CB}" type="slidenum">
              <a:rPr lang="en-US" smtClean="0"/>
              <a:pPr/>
              <a:t>20</a:t>
            </a:fld>
            <a:endParaRPr lang="en-US" dirty="0"/>
          </a:p>
        </p:txBody>
      </p:sp>
      <p:pic>
        <p:nvPicPr>
          <p:cNvPr id="7" name="Picture 6" descr="A picture containing photo, monitor, black, screen&#10;&#10;Description automatically generated">
            <a:extLst>
              <a:ext uri="{FF2B5EF4-FFF2-40B4-BE49-F238E27FC236}">
                <a16:creationId xmlns:a16="http://schemas.microsoft.com/office/drawing/2014/main" id="{0D5E6D58-4899-4D90-80B0-99F33DF90DE0}"/>
              </a:ext>
            </a:extLst>
          </p:cNvPr>
          <p:cNvPicPr>
            <a:picLocks noChangeAspect="1"/>
          </p:cNvPicPr>
          <p:nvPr/>
        </p:nvPicPr>
        <p:blipFill>
          <a:blip r:embed="rId2"/>
          <a:stretch>
            <a:fillRect/>
          </a:stretch>
        </p:blipFill>
        <p:spPr>
          <a:xfrm>
            <a:off x="1337993" y="3933056"/>
            <a:ext cx="6468014" cy="2703495"/>
          </a:xfrm>
          <a:prstGeom prst="rect">
            <a:avLst/>
          </a:prstGeom>
        </p:spPr>
      </p:pic>
    </p:spTree>
    <p:extLst>
      <p:ext uri="{BB962C8B-B14F-4D97-AF65-F5344CB8AC3E}">
        <p14:creationId xmlns:p14="http://schemas.microsoft.com/office/powerpoint/2010/main" val="30510147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8E1AA-A37A-4B68-8546-31EF2D1409A2}"/>
              </a:ext>
            </a:extLst>
          </p:cNvPr>
          <p:cNvSpPr>
            <a:spLocks noGrp="1"/>
          </p:cNvSpPr>
          <p:nvPr>
            <p:ph type="title"/>
          </p:nvPr>
        </p:nvSpPr>
        <p:spPr/>
        <p:txBody>
          <a:bodyPr/>
          <a:lstStyle/>
          <a:p>
            <a:r>
              <a:rPr lang="en-GB" sz="4400" dirty="0"/>
              <a:t>LSA on </a:t>
            </a:r>
            <a:r>
              <a:rPr lang="en-GB" sz="4400" dirty="0" err="1"/>
              <a:t>GloVe</a:t>
            </a:r>
            <a:endParaRPr lang="en-GB" sz="4400" dirty="0"/>
          </a:p>
        </p:txBody>
      </p:sp>
      <p:pic>
        <p:nvPicPr>
          <p:cNvPr id="7" name="Content Placeholder 6" descr="A picture containing white, rain&#10;&#10;Description automatically generated">
            <a:extLst>
              <a:ext uri="{FF2B5EF4-FFF2-40B4-BE49-F238E27FC236}">
                <a16:creationId xmlns:a16="http://schemas.microsoft.com/office/drawing/2014/main" id="{63387AE8-8DDD-4CB8-95E4-A81D99161790}"/>
              </a:ext>
            </a:extLst>
          </p:cNvPr>
          <p:cNvPicPr>
            <a:picLocks noGrp="1" noChangeAspect="1"/>
          </p:cNvPicPr>
          <p:nvPr>
            <p:ph sz="half" idx="1"/>
          </p:nvPr>
        </p:nvPicPr>
        <p:blipFill>
          <a:blip r:embed="rId2"/>
          <a:stretch>
            <a:fillRect/>
          </a:stretch>
        </p:blipFill>
        <p:spPr>
          <a:xfrm>
            <a:off x="2050182" y="1628800"/>
            <a:ext cx="5043636" cy="4984988"/>
          </a:xfrm>
        </p:spPr>
      </p:pic>
      <p:sp>
        <p:nvSpPr>
          <p:cNvPr id="5" name="Slide Number Placeholder 4">
            <a:extLst>
              <a:ext uri="{FF2B5EF4-FFF2-40B4-BE49-F238E27FC236}">
                <a16:creationId xmlns:a16="http://schemas.microsoft.com/office/drawing/2014/main" id="{D4BCD626-B7AF-4C44-A7EE-F68A35F53B18}"/>
              </a:ext>
            </a:extLst>
          </p:cNvPr>
          <p:cNvSpPr>
            <a:spLocks noGrp="1"/>
          </p:cNvSpPr>
          <p:nvPr>
            <p:ph type="sldNum" sz="quarter" idx="12"/>
          </p:nvPr>
        </p:nvSpPr>
        <p:spPr/>
        <p:txBody>
          <a:bodyPr/>
          <a:lstStyle/>
          <a:p>
            <a:fld id="{FEA1243F-3000-4347-94A4-FBDEAD3122CB}" type="slidenum">
              <a:rPr lang="en-US" smtClean="0"/>
              <a:pPr/>
              <a:t>21</a:t>
            </a:fld>
            <a:endParaRPr lang="en-US" dirty="0"/>
          </a:p>
        </p:txBody>
      </p:sp>
    </p:spTree>
    <p:extLst>
      <p:ext uri="{BB962C8B-B14F-4D97-AF65-F5344CB8AC3E}">
        <p14:creationId xmlns:p14="http://schemas.microsoft.com/office/powerpoint/2010/main" val="276700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BCBE2-B1AB-49CA-80D0-217B4FC20DC3}"/>
              </a:ext>
            </a:extLst>
          </p:cNvPr>
          <p:cNvSpPr>
            <a:spLocks noGrp="1"/>
          </p:cNvSpPr>
          <p:nvPr>
            <p:ph type="title"/>
          </p:nvPr>
        </p:nvSpPr>
        <p:spPr/>
        <p:txBody>
          <a:bodyPr/>
          <a:lstStyle/>
          <a:p>
            <a:r>
              <a:rPr lang="en-GB" dirty="0"/>
              <a:t>Confusion Matrices </a:t>
            </a:r>
          </a:p>
        </p:txBody>
      </p:sp>
      <p:pic>
        <p:nvPicPr>
          <p:cNvPr id="13" name="Content Placeholder 12" descr="A screenshot of a cell phone&#10;&#10;Description automatically generated">
            <a:extLst>
              <a:ext uri="{FF2B5EF4-FFF2-40B4-BE49-F238E27FC236}">
                <a16:creationId xmlns:a16="http://schemas.microsoft.com/office/drawing/2014/main" id="{EEE07C74-E3CE-4EF7-8C8E-0CB8693AF6BB}"/>
              </a:ext>
            </a:extLst>
          </p:cNvPr>
          <p:cNvPicPr>
            <a:picLocks noGrp="1" noChangeAspect="1"/>
          </p:cNvPicPr>
          <p:nvPr>
            <p:ph sz="half" idx="1"/>
          </p:nvPr>
        </p:nvPicPr>
        <p:blipFill>
          <a:blip r:embed="rId2"/>
          <a:stretch>
            <a:fillRect/>
          </a:stretch>
        </p:blipFill>
        <p:spPr>
          <a:xfrm>
            <a:off x="16788" y="1835619"/>
            <a:ext cx="2827020" cy="4299597"/>
          </a:xfrm>
        </p:spPr>
      </p:pic>
      <p:pic>
        <p:nvPicPr>
          <p:cNvPr id="15" name="Content Placeholder 14" descr="A screenshot of a cell phone&#10;&#10;Description automatically generated">
            <a:extLst>
              <a:ext uri="{FF2B5EF4-FFF2-40B4-BE49-F238E27FC236}">
                <a16:creationId xmlns:a16="http://schemas.microsoft.com/office/drawing/2014/main" id="{95508116-EAC5-41B4-9BC0-14CCE61323A6}"/>
              </a:ext>
            </a:extLst>
          </p:cNvPr>
          <p:cNvPicPr>
            <a:picLocks noGrp="1" noChangeAspect="1"/>
          </p:cNvPicPr>
          <p:nvPr>
            <p:ph sz="half" idx="2"/>
          </p:nvPr>
        </p:nvPicPr>
        <p:blipFill>
          <a:blip r:embed="rId3"/>
          <a:stretch>
            <a:fillRect/>
          </a:stretch>
        </p:blipFill>
        <p:spPr>
          <a:xfrm>
            <a:off x="2843808" y="1845903"/>
            <a:ext cx="2880320" cy="4299597"/>
          </a:xfrm>
        </p:spPr>
      </p:pic>
      <p:sp>
        <p:nvSpPr>
          <p:cNvPr id="5" name="Slide Number Placeholder 4">
            <a:extLst>
              <a:ext uri="{FF2B5EF4-FFF2-40B4-BE49-F238E27FC236}">
                <a16:creationId xmlns:a16="http://schemas.microsoft.com/office/drawing/2014/main" id="{28D638AA-87DD-4170-BE4B-DE6F3E644479}"/>
              </a:ext>
            </a:extLst>
          </p:cNvPr>
          <p:cNvSpPr>
            <a:spLocks noGrp="1"/>
          </p:cNvSpPr>
          <p:nvPr>
            <p:ph type="sldNum" sz="quarter" idx="12"/>
          </p:nvPr>
        </p:nvSpPr>
        <p:spPr/>
        <p:txBody>
          <a:bodyPr/>
          <a:lstStyle/>
          <a:p>
            <a:fld id="{FEA1243F-3000-4347-94A4-FBDEAD3122CB}" type="slidenum">
              <a:rPr lang="en-US" smtClean="0"/>
              <a:pPr/>
              <a:t>22</a:t>
            </a:fld>
            <a:endParaRPr lang="en-US" dirty="0"/>
          </a:p>
        </p:txBody>
      </p:sp>
      <p:pic>
        <p:nvPicPr>
          <p:cNvPr id="17" name="Picture 16" descr="A screenshot of a cell phone&#10;&#10;Description automatically generated">
            <a:extLst>
              <a:ext uri="{FF2B5EF4-FFF2-40B4-BE49-F238E27FC236}">
                <a16:creationId xmlns:a16="http://schemas.microsoft.com/office/drawing/2014/main" id="{AA388F17-9262-47B8-AF31-F699D26D7233}"/>
              </a:ext>
            </a:extLst>
          </p:cNvPr>
          <p:cNvPicPr>
            <a:picLocks noChangeAspect="1"/>
          </p:cNvPicPr>
          <p:nvPr/>
        </p:nvPicPr>
        <p:blipFill>
          <a:blip r:embed="rId4"/>
          <a:stretch>
            <a:fillRect/>
          </a:stretch>
        </p:blipFill>
        <p:spPr>
          <a:xfrm>
            <a:off x="5724128" y="1835618"/>
            <a:ext cx="3178696" cy="4299597"/>
          </a:xfrm>
          <a:prstGeom prst="rect">
            <a:avLst/>
          </a:prstGeom>
        </p:spPr>
      </p:pic>
    </p:spTree>
    <p:extLst>
      <p:ext uri="{BB962C8B-B14F-4D97-AF65-F5344CB8AC3E}">
        <p14:creationId xmlns:p14="http://schemas.microsoft.com/office/powerpoint/2010/main" val="38787346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AF01F-9FEF-4CE9-BFBE-AC87D43E30CB}"/>
              </a:ext>
            </a:extLst>
          </p:cNvPr>
          <p:cNvSpPr>
            <a:spLocks noGrp="1"/>
          </p:cNvSpPr>
          <p:nvPr>
            <p:ph type="title"/>
          </p:nvPr>
        </p:nvSpPr>
        <p:spPr>
          <a:xfrm>
            <a:off x="323528" y="605056"/>
            <a:ext cx="4906888" cy="675926"/>
          </a:xfrm>
        </p:spPr>
        <p:txBody>
          <a:bodyPr/>
          <a:lstStyle/>
          <a:p>
            <a:r>
              <a:rPr lang="en-GB" dirty="0"/>
              <a:t>Competition Scores</a:t>
            </a:r>
          </a:p>
        </p:txBody>
      </p:sp>
      <p:sp>
        <p:nvSpPr>
          <p:cNvPr id="3" name="Content Placeholder 2">
            <a:extLst>
              <a:ext uri="{FF2B5EF4-FFF2-40B4-BE49-F238E27FC236}">
                <a16:creationId xmlns:a16="http://schemas.microsoft.com/office/drawing/2014/main" id="{02B505F0-D7EC-4277-81AA-EC056C33C6E5}"/>
              </a:ext>
            </a:extLst>
          </p:cNvPr>
          <p:cNvSpPr>
            <a:spLocks noGrp="1"/>
          </p:cNvSpPr>
          <p:nvPr>
            <p:ph sz="half" idx="1"/>
          </p:nvPr>
        </p:nvSpPr>
        <p:spPr>
          <a:xfrm>
            <a:off x="457200" y="1722437"/>
            <a:ext cx="8579296" cy="4525963"/>
          </a:xfrm>
        </p:spPr>
        <p:txBody>
          <a:bodyPr/>
          <a:lstStyle/>
          <a:p>
            <a:r>
              <a:rPr lang="en-GB" dirty="0"/>
              <a:t>After coming to our final model shape, we decided to continue and register a submission on the online competition on Kaggle.</a:t>
            </a:r>
          </a:p>
          <a:p>
            <a:r>
              <a:rPr lang="en-GB" dirty="0"/>
              <a:t>Final F1 score : 81.49% (top 31%). The best non-cheater score was around 85%.</a:t>
            </a:r>
          </a:p>
        </p:txBody>
      </p:sp>
      <p:pic>
        <p:nvPicPr>
          <p:cNvPr id="6" name="Content Placeholder 5" descr="A screenshot of a social media post&#10;&#10;Description automatically generated">
            <a:extLst>
              <a:ext uri="{FF2B5EF4-FFF2-40B4-BE49-F238E27FC236}">
                <a16:creationId xmlns:a16="http://schemas.microsoft.com/office/drawing/2014/main" id="{7FC58365-D4FB-4F63-9ACE-2C958037D75A}"/>
              </a:ext>
            </a:extLst>
          </p:cNvPr>
          <p:cNvPicPr>
            <a:picLocks noGrp="1" noChangeAspect="1"/>
          </p:cNvPicPr>
          <p:nvPr>
            <p:ph sz="half" idx="2"/>
          </p:nvPr>
        </p:nvPicPr>
        <p:blipFill>
          <a:blip r:embed="rId2"/>
          <a:stretch>
            <a:fillRect/>
          </a:stretch>
        </p:blipFill>
        <p:spPr>
          <a:xfrm>
            <a:off x="539552" y="4869160"/>
            <a:ext cx="8064896" cy="1796742"/>
          </a:xfrm>
        </p:spPr>
      </p:pic>
      <p:pic>
        <p:nvPicPr>
          <p:cNvPr id="8" name="Picture 7">
            <a:extLst>
              <a:ext uri="{FF2B5EF4-FFF2-40B4-BE49-F238E27FC236}">
                <a16:creationId xmlns:a16="http://schemas.microsoft.com/office/drawing/2014/main" id="{1F94A7D5-8CB4-4171-8C6E-85FEB640E3AC}"/>
              </a:ext>
            </a:extLst>
          </p:cNvPr>
          <p:cNvPicPr>
            <a:picLocks noChangeAspect="1"/>
          </p:cNvPicPr>
          <p:nvPr/>
        </p:nvPicPr>
        <p:blipFill>
          <a:blip r:embed="rId3"/>
          <a:stretch>
            <a:fillRect/>
          </a:stretch>
        </p:blipFill>
        <p:spPr>
          <a:xfrm>
            <a:off x="539552" y="4429712"/>
            <a:ext cx="8064896" cy="447737"/>
          </a:xfrm>
          <a:prstGeom prst="rect">
            <a:avLst/>
          </a:prstGeom>
        </p:spPr>
      </p:pic>
      <p:sp>
        <p:nvSpPr>
          <p:cNvPr id="7" name="Slide Number Placeholder 6">
            <a:extLst>
              <a:ext uri="{FF2B5EF4-FFF2-40B4-BE49-F238E27FC236}">
                <a16:creationId xmlns:a16="http://schemas.microsoft.com/office/drawing/2014/main" id="{345B9F4E-E769-4163-8BD2-F550C39A3708}"/>
              </a:ext>
            </a:extLst>
          </p:cNvPr>
          <p:cNvSpPr>
            <a:spLocks noGrp="1"/>
          </p:cNvSpPr>
          <p:nvPr>
            <p:ph type="sldNum" sz="quarter" idx="12"/>
          </p:nvPr>
        </p:nvSpPr>
        <p:spPr/>
        <p:txBody>
          <a:bodyPr/>
          <a:lstStyle/>
          <a:p>
            <a:fld id="{FEA1243F-3000-4347-94A4-FBDEAD3122CB}" type="slidenum">
              <a:rPr lang="en-US" smtClean="0"/>
              <a:pPr/>
              <a:t>23</a:t>
            </a:fld>
            <a:endParaRPr lang="en-US" dirty="0"/>
          </a:p>
        </p:txBody>
      </p:sp>
    </p:spTree>
    <p:extLst>
      <p:ext uri="{BB962C8B-B14F-4D97-AF65-F5344CB8AC3E}">
        <p14:creationId xmlns:p14="http://schemas.microsoft.com/office/powerpoint/2010/main" val="2690421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E750B-0287-4A3F-9FD0-635BA2D32529}"/>
              </a:ext>
            </a:extLst>
          </p:cNvPr>
          <p:cNvSpPr>
            <a:spLocks noGrp="1"/>
          </p:cNvSpPr>
          <p:nvPr>
            <p:ph type="title"/>
          </p:nvPr>
        </p:nvSpPr>
        <p:spPr>
          <a:xfrm>
            <a:off x="1979712" y="726446"/>
            <a:ext cx="4983633" cy="1391954"/>
          </a:xfrm>
        </p:spPr>
        <p:txBody>
          <a:bodyPr/>
          <a:lstStyle/>
          <a:p>
            <a:pPr algn="ctr"/>
            <a:r>
              <a:rPr lang="en-GB" dirty="0"/>
              <a:t>THANK YOU FOR YOUR TIME !</a:t>
            </a:r>
          </a:p>
        </p:txBody>
      </p:sp>
      <p:sp>
        <p:nvSpPr>
          <p:cNvPr id="3" name="Content Placeholder 2">
            <a:extLst>
              <a:ext uri="{FF2B5EF4-FFF2-40B4-BE49-F238E27FC236}">
                <a16:creationId xmlns:a16="http://schemas.microsoft.com/office/drawing/2014/main" id="{F77E8125-0288-4498-90A1-C2A28B9F8BA0}"/>
              </a:ext>
            </a:extLst>
          </p:cNvPr>
          <p:cNvSpPr>
            <a:spLocks noGrp="1"/>
          </p:cNvSpPr>
          <p:nvPr>
            <p:ph sz="half" idx="1"/>
          </p:nvPr>
        </p:nvSpPr>
        <p:spPr>
          <a:xfrm>
            <a:off x="910640" y="2132856"/>
            <a:ext cx="7783398" cy="4486747"/>
          </a:xfrm>
        </p:spPr>
        <p:txBody>
          <a:bodyPr/>
          <a:lstStyle/>
          <a:p>
            <a:endParaRPr lang="en-GB" dirty="0"/>
          </a:p>
        </p:txBody>
      </p:sp>
      <p:sp>
        <p:nvSpPr>
          <p:cNvPr id="5" name="Slide Number Placeholder 4">
            <a:extLst>
              <a:ext uri="{FF2B5EF4-FFF2-40B4-BE49-F238E27FC236}">
                <a16:creationId xmlns:a16="http://schemas.microsoft.com/office/drawing/2014/main" id="{7000C63A-B34A-481E-AC6B-2C4FA14846F9}"/>
              </a:ext>
            </a:extLst>
          </p:cNvPr>
          <p:cNvSpPr>
            <a:spLocks noGrp="1"/>
          </p:cNvSpPr>
          <p:nvPr>
            <p:ph type="sldNum" sz="quarter" idx="12"/>
          </p:nvPr>
        </p:nvSpPr>
        <p:spPr/>
        <p:txBody>
          <a:bodyPr/>
          <a:lstStyle/>
          <a:p>
            <a:fld id="{FEA1243F-3000-4347-94A4-FBDEAD3122CB}" type="slidenum">
              <a:rPr lang="en-US" smtClean="0"/>
              <a:pPr/>
              <a:t>24</a:t>
            </a:fld>
            <a:endParaRPr lang="en-US" dirty="0"/>
          </a:p>
        </p:txBody>
      </p:sp>
      <p:pic>
        <p:nvPicPr>
          <p:cNvPr id="2050" name="Picture 2">
            <a:extLst>
              <a:ext uri="{FF2B5EF4-FFF2-40B4-BE49-F238E27FC236}">
                <a16:creationId xmlns:a16="http://schemas.microsoft.com/office/drawing/2014/main" id="{00DE2FB1-A6F3-4AC0-968B-93B798F76B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2276872"/>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5156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323528" y="390874"/>
            <a:ext cx="5113387" cy="675926"/>
          </a:xfrm>
        </p:spPr>
        <p:txBody>
          <a:bodyPr/>
          <a:lstStyle/>
          <a:p>
            <a:pPr marL="0"/>
            <a:r>
              <a:rPr lang="en-US" sz="4400" dirty="0"/>
              <a:t>Attention areas</a:t>
            </a:r>
          </a:p>
        </p:txBody>
      </p:sp>
      <p:sp>
        <p:nvSpPr>
          <p:cNvPr id="6" name="Slide Number Placeholder 5">
            <a:extLst>
              <a:ext uri="{FF2B5EF4-FFF2-40B4-BE49-F238E27FC236}">
                <a16:creationId xmlns:a16="http://schemas.microsoft.com/office/drawing/2014/main" id="{F2040447-BBDA-4C18-B81B-B5DA1D4FA85B}"/>
              </a:ext>
            </a:extLst>
          </p:cNvPr>
          <p:cNvSpPr>
            <a:spLocks noGrp="1"/>
          </p:cNvSpPr>
          <p:nvPr>
            <p:ph type="sldNum" sz="quarter" idx="11"/>
          </p:nvPr>
        </p:nvSpPr>
        <p:spPr/>
        <p:txBody>
          <a:bodyPr/>
          <a:lstStyle/>
          <a:p>
            <a:fld id="{FEA1243F-3000-4347-94A4-FBDEAD3122CB}" type="slidenum">
              <a:rPr lang="en-US" smtClean="0"/>
              <a:pPr/>
              <a:t>3</a:t>
            </a:fld>
            <a:endParaRPr lang="en-US" dirty="0"/>
          </a:p>
        </p:txBody>
      </p:sp>
      <p:graphicFrame>
        <p:nvGraphicFramePr>
          <p:cNvPr id="8" name="Content Placeholder 3" descr="list smart graphic design">
            <a:extLst>
              <a:ext uri="{FF2B5EF4-FFF2-40B4-BE49-F238E27FC236}">
                <a16:creationId xmlns:a16="http://schemas.microsoft.com/office/drawing/2014/main" id="{598C553F-4143-4A91-9E18-950B2D9198C3}"/>
              </a:ext>
            </a:extLst>
          </p:cNvPr>
          <p:cNvGraphicFramePr>
            <a:graphicFrameLocks/>
          </p:cNvGraphicFramePr>
          <p:nvPr>
            <p:extLst>
              <p:ext uri="{D42A27DB-BD31-4B8C-83A1-F6EECF244321}">
                <p14:modId xmlns:p14="http://schemas.microsoft.com/office/powerpoint/2010/main" val="2555377194"/>
              </p:ext>
            </p:extLst>
          </p:nvPr>
        </p:nvGraphicFramePr>
        <p:xfrm>
          <a:off x="708660" y="1628800"/>
          <a:ext cx="7726680" cy="46805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179512" y="124902"/>
            <a:ext cx="6203032" cy="1407421"/>
          </a:xfrm>
        </p:spPr>
        <p:txBody>
          <a:bodyPr/>
          <a:lstStyle/>
          <a:p>
            <a:r>
              <a:rPr lang="en-US" dirty="0"/>
              <a:t>Course of action</a:t>
            </a:r>
          </a:p>
        </p:txBody>
      </p:sp>
      <p:sp>
        <p:nvSpPr>
          <p:cNvPr id="7" name="Slide Number Placeholder 5">
            <a:extLst>
              <a:ext uri="{FF2B5EF4-FFF2-40B4-BE49-F238E27FC236}">
                <a16:creationId xmlns:a16="http://schemas.microsoft.com/office/drawing/2014/main" id="{B8FCD5F1-B09D-4B0A-BB07-423B979A624C}"/>
              </a:ext>
            </a:extLst>
          </p:cNvPr>
          <p:cNvSpPr>
            <a:spLocks noGrp="1"/>
          </p:cNvSpPr>
          <p:nvPr>
            <p:ph type="sldNum" sz="quarter" idx="12"/>
          </p:nvPr>
        </p:nvSpPr>
        <p:spPr/>
        <p:txBody>
          <a:bodyPr/>
          <a:lstStyle/>
          <a:p>
            <a:fld id="{FEA1243F-3000-4347-94A4-FBDEAD3122CB}" type="slidenum">
              <a:rPr lang="en-US" smtClean="0"/>
              <a:pPr/>
              <a:t>4</a:t>
            </a:fld>
            <a:endParaRPr lang="en-US" dirty="0"/>
          </a:p>
        </p:txBody>
      </p:sp>
      <p:grpSp>
        <p:nvGrpSpPr>
          <p:cNvPr id="17" name="Group 16">
            <a:extLst>
              <a:ext uri="{FF2B5EF4-FFF2-40B4-BE49-F238E27FC236}">
                <a16:creationId xmlns:a16="http://schemas.microsoft.com/office/drawing/2014/main" id="{1D227B02-3746-4E15-9429-D3DBB15D0457}"/>
              </a:ext>
              <a:ext uri="{C183D7F6-B498-43B3-948B-1728B52AA6E4}">
                <adec:decorative xmlns:adec="http://schemas.microsoft.com/office/drawing/2017/decorative" val="1"/>
              </a:ext>
            </a:extLst>
          </p:cNvPr>
          <p:cNvGrpSpPr/>
          <p:nvPr/>
        </p:nvGrpSpPr>
        <p:grpSpPr>
          <a:xfrm>
            <a:off x="2514600" y="1706511"/>
            <a:ext cx="3939540" cy="1004641"/>
            <a:chOff x="0" y="-675692"/>
            <a:chExt cx="8229600" cy="1939044"/>
          </a:xfrm>
          <a:solidFill>
            <a:schemeClr val="accent4"/>
          </a:solidFill>
        </p:grpSpPr>
        <p:sp>
          <p:nvSpPr>
            <p:cNvPr id="18" name="Callout: Up Arrow 17">
              <a:extLst>
                <a:ext uri="{FF2B5EF4-FFF2-40B4-BE49-F238E27FC236}">
                  <a16:creationId xmlns:a16="http://schemas.microsoft.com/office/drawing/2014/main" id="{E7529413-DDD1-4DC1-B8ED-E3450F631ED9}"/>
                </a:ext>
                <a:ext uri="{C183D7F6-B498-43B3-948B-1728B52AA6E4}">
                  <adec:decorative xmlns:adec="http://schemas.microsoft.com/office/drawing/2017/decorative" val="1"/>
                </a:ext>
              </a:extLst>
            </p:cNvPr>
            <p:cNvSpPr/>
            <p:nvPr/>
          </p:nvSpPr>
          <p:spPr>
            <a:xfrm rot="10800000">
              <a:off x="0" y="1554"/>
              <a:ext cx="8229600"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Callout: Up Arrow 16">
              <a:extLst>
                <a:ext uri="{FF2B5EF4-FFF2-40B4-BE49-F238E27FC236}">
                  <a16:creationId xmlns:a16="http://schemas.microsoft.com/office/drawing/2014/main" id="{5B0AFAEF-42AD-47C8-9B67-16166ACDF8E5}"/>
                </a:ext>
              </a:extLst>
            </p:cNvPr>
            <p:cNvSpPr txBox="1"/>
            <p:nvPr/>
          </p:nvSpPr>
          <p:spPr>
            <a:xfrm>
              <a:off x="0" y="-675692"/>
              <a:ext cx="8229600" cy="149712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solidFill>
                    <a:schemeClr val="bg1"/>
                  </a:solidFill>
                </a:rPr>
                <a:t>Study similar work from past competitions on Kaggle and various other sources regarding NLP on tweets.</a:t>
              </a:r>
            </a:p>
          </p:txBody>
        </p:sp>
      </p:grpSp>
      <p:grpSp>
        <p:nvGrpSpPr>
          <p:cNvPr id="16" name="Group 15">
            <a:extLst>
              <a:ext uri="{FF2B5EF4-FFF2-40B4-BE49-F238E27FC236}">
                <a16:creationId xmlns:a16="http://schemas.microsoft.com/office/drawing/2014/main" id="{CBE9B9A0-2E55-404A-BA78-59DB18604AD2}"/>
              </a:ext>
              <a:ext uri="{C183D7F6-B498-43B3-948B-1728B52AA6E4}">
                <adec:decorative xmlns:adec="http://schemas.microsoft.com/office/drawing/2017/decorative" val="1"/>
              </a:ext>
            </a:extLst>
          </p:cNvPr>
          <p:cNvGrpSpPr/>
          <p:nvPr/>
        </p:nvGrpSpPr>
        <p:grpSpPr>
          <a:xfrm>
            <a:off x="2998470" y="2805730"/>
            <a:ext cx="2971800" cy="757756"/>
            <a:chOff x="0" y="1050310"/>
            <a:chExt cx="8229600" cy="1462534"/>
          </a:xfrm>
          <a:solidFill>
            <a:schemeClr val="accent2"/>
          </a:solidFill>
        </p:grpSpPr>
        <p:sp>
          <p:nvSpPr>
            <p:cNvPr id="20" name="Callout: Up Arrow 19">
              <a:extLst>
                <a:ext uri="{FF2B5EF4-FFF2-40B4-BE49-F238E27FC236}">
                  <a16:creationId xmlns:a16="http://schemas.microsoft.com/office/drawing/2014/main" id="{2DE9FEE3-FE02-475E-8B6D-A2F80E168D6C}"/>
                </a:ext>
                <a:ext uri="{C183D7F6-B498-43B3-948B-1728B52AA6E4}">
                  <adec:decorative xmlns:adec="http://schemas.microsoft.com/office/drawing/2017/decorative" val="1"/>
                </a:ext>
              </a:extLst>
            </p:cNvPr>
            <p:cNvSpPr/>
            <p:nvPr/>
          </p:nvSpPr>
          <p:spPr>
            <a:xfrm rot="10800000">
              <a:off x="0" y="1251046"/>
              <a:ext cx="8229600" cy="1261798"/>
            </a:xfrm>
            <a:prstGeom prst="upArrowCallou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Callout: Up Arrow 14">
              <a:extLst>
                <a:ext uri="{FF2B5EF4-FFF2-40B4-BE49-F238E27FC236}">
                  <a16:creationId xmlns:a16="http://schemas.microsoft.com/office/drawing/2014/main" id="{E8BE8ECF-AA6E-4DD3-ADD0-612F0B1E235D}"/>
                </a:ext>
              </a:extLst>
            </p:cNvPr>
            <p:cNvSpPr txBox="1"/>
            <p:nvPr/>
          </p:nvSpPr>
          <p:spPr>
            <a:xfrm>
              <a:off x="0" y="1050310"/>
              <a:ext cx="8229600" cy="1020614"/>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solidFill>
                    <a:schemeClr val="bg1"/>
                  </a:solidFill>
                </a:rPr>
                <a:t>Understand and modify dataset as best as possible</a:t>
              </a:r>
            </a:p>
          </p:txBody>
        </p:sp>
      </p:grpSp>
      <p:grpSp>
        <p:nvGrpSpPr>
          <p:cNvPr id="15" name="Group 14">
            <a:extLst>
              <a:ext uri="{FF2B5EF4-FFF2-40B4-BE49-F238E27FC236}">
                <a16:creationId xmlns:a16="http://schemas.microsoft.com/office/drawing/2014/main" id="{E62F7363-23DF-4B13-B949-1B67E5B9A4DB}"/>
              </a:ext>
              <a:ext uri="{C183D7F6-B498-43B3-948B-1728B52AA6E4}">
                <adec:decorative xmlns:adec="http://schemas.microsoft.com/office/drawing/2017/decorative" val="1"/>
              </a:ext>
            </a:extLst>
          </p:cNvPr>
          <p:cNvGrpSpPr/>
          <p:nvPr/>
        </p:nvGrpSpPr>
        <p:grpSpPr>
          <a:xfrm>
            <a:off x="3009900" y="3680353"/>
            <a:ext cx="2971800" cy="653752"/>
            <a:chOff x="0" y="2500538"/>
            <a:chExt cx="8229600" cy="1261798"/>
          </a:xfrm>
          <a:solidFill>
            <a:schemeClr val="accent4">
              <a:lumMod val="50000"/>
            </a:schemeClr>
          </a:solidFill>
        </p:grpSpPr>
        <p:sp>
          <p:nvSpPr>
            <p:cNvPr id="22" name="Callout: Up Arrow 21">
              <a:extLst>
                <a:ext uri="{FF2B5EF4-FFF2-40B4-BE49-F238E27FC236}">
                  <a16:creationId xmlns:a16="http://schemas.microsoft.com/office/drawing/2014/main" id="{2115AB7A-4DE5-418F-94E6-BB81DDC828B3}"/>
                </a:ext>
                <a:ext uri="{C183D7F6-B498-43B3-948B-1728B52AA6E4}">
                  <adec:decorative xmlns:adec="http://schemas.microsoft.com/office/drawing/2017/decorative" val="1"/>
                </a:ext>
              </a:extLst>
            </p:cNvPr>
            <p:cNvSpPr/>
            <p:nvPr/>
          </p:nvSpPr>
          <p:spPr>
            <a:xfrm rot="10800000">
              <a:off x="0" y="2500538"/>
              <a:ext cx="8229600" cy="1261798"/>
            </a:xfrm>
            <a:prstGeom prst="upArrowCallout">
              <a:avLst>
                <a:gd name="adj1" fmla="val 22434"/>
                <a:gd name="adj2" fmla="val 27566"/>
                <a:gd name="adj3" fmla="val 22434"/>
                <a:gd name="adj4" fmla="val 64977"/>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3" name="Callout: Up Arrow 12">
              <a:extLst>
                <a:ext uri="{FF2B5EF4-FFF2-40B4-BE49-F238E27FC236}">
                  <a16:creationId xmlns:a16="http://schemas.microsoft.com/office/drawing/2014/main" id="{1DA29D9A-DD96-43EF-B182-868A71CA63FC}"/>
                </a:ext>
              </a:extLst>
            </p:cNvPr>
            <p:cNvSpPr txBox="1"/>
            <p:nvPr/>
          </p:nvSpPr>
          <p:spPr>
            <a:xfrm>
              <a:off x="0" y="2500538"/>
              <a:ext cx="8229600" cy="93449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kern="1200" dirty="0">
                  <a:solidFill>
                    <a:schemeClr val="bg1"/>
                  </a:solidFill>
                  <a:ea typeface="+mn-ea"/>
                  <a:cs typeface="+mn-cs"/>
                </a:rPr>
                <a:t>Explore candidate </a:t>
              </a:r>
              <a:r>
                <a:rPr lang="en-US" sz="1500" kern="1200" dirty="0">
                  <a:solidFill>
                    <a:schemeClr val="bg1"/>
                  </a:solidFill>
                </a:rPr>
                <a:t>ML models used in NLP</a:t>
              </a:r>
            </a:p>
          </p:txBody>
        </p:sp>
      </p:grpSp>
      <p:grpSp>
        <p:nvGrpSpPr>
          <p:cNvPr id="11" name="Group 10">
            <a:extLst>
              <a:ext uri="{FF2B5EF4-FFF2-40B4-BE49-F238E27FC236}">
                <a16:creationId xmlns:a16="http://schemas.microsoft.com/office/drawing/2014/main" id="{D8BE7A4D-0952-4CCE-B4D5-5EA8630027CD}"/>
              </a:ext>
              <a:ext uri="{C183D7F6-B498-43B3-948B-1728B52AA6E4}">
                <adec:decorative xmlns:adec="http://schemas.microsoft.com/office/drawing/2017/decorative" val="1"/>
              </a:ext>
            </a:extLst>
          </p:cNvPr>
          <p:cNvGrpSpPr/>
          <p:nvPr/>
        </p:nvGrpSpPr>
        <p:grpSpPr>
          <a:xfrm>
            <a:off x="2106930" y="4379725"/>
            <a:ext cx="4754880" cy="528792"/>
            <a:chOff x="0" y="3695663"/>
            <a:chExt cx="8229600" cy="874784"/>
          </a:xfrm>
          <a:solidFill>
            <a:schemeClr val="accent1"/>
          </a:solidFill>
        </p:grpSpPr>
        <p:sp>
          <p:nvSpPr>
            <p:cNvPr id="30" name="Rectangle 29">
              <a:extLst>
                <a:ext uri="{FF2B5EF4-FFF2-40B4-BE49-F238E27FC236}">
                  <a16:creationId xmlns:a16="http://schemas.microsoft.com/office/drawing/2014/main" id="{27D052D3-5943-4CCA-A968-24C63DF3001D}"/>
                </a:ext>
                <a:ext uri="{C183D7F6-B498-43B3-948B-1728B52AA6E4}">
                  <adec:decorative xmlns:adec="http://schemas.microsoft.com/office/drawing/2017/decorative" val="1"/>
                </a:ext>
              </a:extLst>
            </p:cNvPr>
            <p:cNvSpPr/>
            <p:nvPr/>
          </p:nvSpPr>
          <p:spPr>
            <a:xfrm>
              <a:off x="0" y="3695663"/>
              <a:ext cx="8229600" cy="874784"/>
            </a:xfrm>
            <a:prstGeom prst="rect">
              <a:avLst/>
            </a:pr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1" name="TextBox 30">
              <a:extLst>
                <a:ext uri="{FF2B5EF4-FFF2-40B4-BE49-F238E27FC236}">
                  <a16:creationId xmlns:a16="http://schemas.microsoft.com/office/drawing/2014/main" id="{581D9412-6870-452F-A54C-AFA568D05E5F}"/>
                </a:ext>
              </a:extLst>
            </p:cNvPr>
            <p:cNvSpPr txBox="1"/>
            <p:nvPr/>
          </p:nvSpPr>
          <p:spPr>
            <a:xfrm>
              <a:off x="178044" y="3938725"/>
              <a:ext cx="7913077" cy="443025"/>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ctr" defTabSz="666750" rtl="0">
                <a:lnSpc>
                  <a:spcPct val="90000"/>
                </a:lnSpc>
                <a:spcBef>
                  <a:spcPct val="0"/>
                </a:spcBef>
                <a:spcAft>
                  <a:spcPct val="35000"/>
                </a:spcAft>
                <a:buNone/>
              </a:pPr>
              <a:r>
                <a:rPr lang="en-US" sz="1500" dirty="0">
                  <a:solidFill>
                    <a:schemeClr val="bg1"/>
                  </a:solidFill>
                </a:rPr>
                <a:t>Validate and Optimize the one that performs best on our dataset.</a:t>
              </a:r>
              <a:endParaRPr lang="en-US" sz="1500" kern="1200" dirty="0">
                <a:solidFill>
                  <a:schemeClr val="bg1"/>
                </a:solidFill>
              </a:endParaRPr>
            </a:p>
          </p:txBody>
        </p:sp>
      </p:grpSp>
      <p:grpSp>
        <p:nvGrpSpPr>
          <p:cNvPr id="12" name="Group 11">
            <a:extLst>
              <a:ext uri="{FF2B5EF4-FFF2-40B4-BE49-F238E27FC236}">
                <a16:creationId xmlns:a16="http://schemas.microsoft.com/office/drawing/2014/main" id="{5944903B-1814-4640-B963-6649C6729624}"/>
              </a:ext>
              <a:ext uri="{C183D7F6-B498-43B3-948B-1728B52AA6E4}">
                <adec:decorative xmlns:adec="http://schemas.microsoft.com/office/drawing/2017/decorative" val="1"/>
              </a:ext>
            </a:extLst>
          </p:cNvPr>
          <p:cNvGrpSpPr/>
          <p:nvPr/>
        </p:nvGrpSpPr>
        <p:grpSpPr>
          <a:xfrm>
            <a:off x="3188300" y="5087437"/>
            <a:ext cx="2592140" cy="309943"/>
            <a:chOff x="4018" y="4176646"/>
            <a:chExt cx="2740521" cy="377390"/>
          </a:xfrm>
          <a:solidFill>
            <a:schemeClr val="tx1">
              <a:lumMod val="95000"/>
            </a:schemeClr>
          </a:solidFill>
          <a:effectLst/>
        </p:grpSpPr>
        <p:sp>
          <p:nvSpPr>
            <p:cNvPr id="28" name="Rectangle 27">
              <a:extLst>
                <a:ext uri="{FF2B5EF4-FFF2-40B4-BE49-F238E27FC236}">
                  <a16:creationId xmlns:a16="http://schemas.microsoft.com/office/drawing/2014/main" id="{5BFF15B5-B6C3-4E20-967D-9B191EBA50C9}"/>
                </a:ext>
                <a:ext uri="{C183D7F6-B498-43B3-948B-1728B52AA6E4}">
                  <adec:decorative xmlns:adec="http://schemas.microsoft.com/office/drawing/2017/decorative" val="1"/>
                </a:ext>
              </a:extLst>
            </p:cNvPr>
            <p:cNvSpPr/>
            <p:nvPr/>
          </p:nvSpPr>
          <p:spPr>
            <a:xfrm>
              <a:off x="4018" y="4176646"/>
              <a:ext cx="2740521" cy="377390"/>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9" name="TextBox 28">
              <a:extLst>
                <a:ext uri="{FF2B5EF4-FFF2-40B4-BE49-F238E27FC236}">
                  <a16:creationId xmlns:a16="http://schemas.microsoft.com/office/drawing/2014/main" id="{6A76CCF2-B0FA-4F8F-8B47-90D77F8752F3}"/>
                </a:ext>
              </a:extLst>
            </p:cNvPr>
            <p:cNvSpPr txBox="1"/>
            <p:nvPr/>
          </p:nvSpPr>
          <p:spPr>
            <a:xfrm>
              <a:off x="4018" y="4176646"/>
              <a:ext cx="2740521" cy="377390"/>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92456" rIns="92456" bIns="92456" numCol="1" spcCol="1270" anchor="ctr" anchorCtr="0">
              <a:noAutofit/>
            </a:bodyPr>
            <a:lstStyle/>
            <a:p>
              <a:pPr marL="0" lvl="0" indent="0" algn="ctr" defTabSz="577850" rtl="0">
                <a:lnSpc>
                  <a:spcPct val="90000"/>
                </a:lnSpc>
                <a:spcBef>
                  <a:spcPct val="0"/>
                </a:spcBef>
                <a:spcAft>
                  <a:spcPct val="35000"/>
                </a:spcAft>
                <a:buNone/>
              </a:pPr>
              <a:r>
                <a:rPr lang="en-US" sz="1300" kern="1200" dirty="0">
                  <a:ea typeface="+mn-ea"/>
                  <a:cs typeface="+mn-cs"/>
                </a:rPr>
                <a:t>K-cross validation</a:t>
              </a:r>
              <a:endParaRPr lang="en-US" sz="1300" kern="1200" dirty="0"/>
            </a:p>
          </p:txBody>
        </p:sp>
      </p:grpSp>
      <p:grpSp>
        <p:nvGrpSpPr>
          <p:cNvPr id="13" name="Group 12">
            <a:extLst>
              <a:ext uri="{FF2B5EF4-FFF2-40B4-BE49-F238E27FC236}">
                <a16:creationId xmlns:a16="http://schemas.microsoft.com/office/drawing/2014/main" id="{3A70637F-D752-40B2-9A50-9F38A0F6680B}"/>
              </a:ext>
              <a:ext uri="{C183D7F6-B498-43B3-948B-1728B52AA6E4}">
                <adec:decorative xmlns:adec="http://schemas.microsoft.com/office/drawing/2017/decorative" val="1"/>
              </a:ext>
            </a:extLst>
          </p:cNvPr>
          <p:cNvGrpSpPr/>
          <p:nvPr/>
        </p:nvGrpSpPr>
        <p:grpSpPr>
          <a:xfrm>
            <a:off x="3188300" y="5491236"/>
            <a:ext cx="2592140" cy="309943"/>
            <a:chOff x="2744539" y="4176646"/>
            <a:chExt cx="2740521" cy="377390"/>
          </a:xfrm>
          <a:solidFill>
            <a:schemeClr val="tx1">
              <a:lumMod val="85000"/>
            </a:schemeClr>
          </a:solidFill>
          <a:effectLst/>
        </p:grpSpPr>
        <p:sp>
          <p:nvSpPr>
            <p:cNvPr id="26" name="Rectangle 25">
              <a:extLst>
                <a:ext uri="{FF2B5EF4-FFF2-40B4-BE49-F238E27FC236}">
                  <a16:creationId xmlns:a16="http://schemas.microsoft.com/office/drawing/2014/main" id="{905BC195-8BB7-4A9D-925F-D15C5A39AD58}"/>
                </a:ext>
                <a:ext uri="{C183D7F6-B498-43B3-948B-1728B52AA6E4}">
                  <adec:decorative xmlns:adec="http://schemas.microsoft.com/office/drawing/2017/decorative" val="1"/>
                </a:ext>
              </a:extLst>
            </p:cNvPr>
            <p:cNvSpPr/>
            <p:nvPr/>
          </p:nvSpPr>
          <p:spPr>
            <a:xfrm>
              <a:off x="2744539" y="4176646"/>
              <a:ext cx="2740521" cy="377390"/>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7" name="TextBox 26">
              <a:extLst>
                <a:ext uri="{FF2B5EF4-FFF2-40B4-BE49-F238E27FC236}">
                  <a16:creationId xmlns:a16="http://schemas.microsoft.com/office/drawing/2014/main" id="{5BC79C1B-DDB2-464B-ABAC-AB735A52A176}"/>
                </a:ext>
              </a:extLst>
            </p:cNvPr>
            <p:cNvSpPr txBox="1"/>
            <p:nvPr/>
          </p:nvSpPr>
          <p:spPr>
            <a:xfrm>
              <a:off x="2744539" y="4176646"/>
              <a:ext cx="2740521" cy="377390"/>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92456" rIns="92456" bIns="92456" numCol="1" spcCol="1270" anchor="ctr" anchorCtr="0">
              <a:noAutofit/>
            </a:bodyPr>
            <a:lstStyle/>
            <a:p>
              <a:pPr marL="0" lvl="0" indent="0" algn="ctr" defTabSz="577850" rtl="0">
                <a:lnSpc>
                  <a:spcPct val="90000"/>
                </a:lnSpc>
                <a:spcBef>
                  <a:spcPct val="0"/>
                </a:spcBef>
                <a:spcAft>
                  <a:spcPct val="35000"/>
                </a:spcAft>
                <a:buNone/>
              </a:pPr>
              <a:r>
                <a:rPr lang="en-US" sz="1300" kern="1200" dirty="0">
                  <a:ea typeface="+mn-ea"/>
                  <a:cs typeface="+mn-cs"/>
                </a:rPr>
                <a:t>Parameter hyper tuning</a:t>
              </a:r>
              <a:endParaRPr lang="en-US" sz="1300" kern="1200" dirty="0"/>
            </a:p>
          </p:txBody>
        </p:sp>
      </p:grpSp>
      <p:grpSp>
        <p:nvGrpSpPr>
          <p:cNvPr id="14" name="Group 13">
            <a:extLst>
              <a:ext uri="{FF2B5EF4-FFF2-40B4-BE49-F238E27FC236}">
                <a16:creationId xmlns:a16="http://schemas.microsoft.com/office/drawing/2014/main" id="{F3AD6677-7B63-49D3-8236-4BE2C5BAA5C9}"/>
              </a:ext>
              <a:ext uri="{C183D7F6-B498-43B3-948B-1728B52AA6E4}">
                <adec:decorative xmlns:adec="http://schemas.microsoft.com/office/drawing/2017/decorative" val="1"/>
              </a:ext>
            </a:extLst>
          </p:cNvPr>
          <p:cNvGrpSpPr/>
          <p:nvPr/>
        </p:nvGrpSpPr>
        <p:grpSpPr>
          <a:xfrm>
            <a:off x="3188299" y="5874160"/>
            <a:ext cx="2592141" cy="309943"/>
            <a:chOff x="5485060" y="4176646"/>
            <a:chExt cx="2740522" cy="377390"/>
          </a:xfrm>
          <a:solidFill>
            <a:schemeClr val="tx1">
              <a:lumMod val="75000"/>
            </a:schemeClr>
          </a:solidFill>
          <a:effectLst/>
        </p:grpSpPr>
        <p:sp>
          <p:nvSpPr>
            <p:cNvPr id="24" name="Rectangle 23">
              <a:extLst>
                <a:ext uri="{FF2B5EF4-FFF2-40B4-BE49-F238E27FC236}">
                  <a16:creationId xmlns:a16="http://schemas.microsoft.com/office/drawing/2014/main" id="{C22B4A79-CC1B-4BA9-A198-C9A3D2EFC60A}"/>
                </a:ext>
                <a:ext uri="{C183D7F6-B498-43B3-948B-1728B52AA6E4}">
                  <adec:decorative xmlns:adec="http://schemas.microsoft.com/office/drawing/2017/decorative" val="1"/>
                </a:ext>
              </a:extLst>
            </p:cNvPr>
            <p:cNvSpPr/>
            <p:nvPr/>
          </p:nvSpPr>
          <p:spPr>
            <a:xfrm>
              <a:off x="5485060" y="4176646"/>
              <a:ext cx="2740521" cy="377390"/>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5" name="TextBox 24">
              <a:extLst>
                <a:ext uri="{FF2B5EF4-FFF2-40B4-BE49-F238E27FC236}">
                  <a16:creationId xmlns:a16="http://schemas.microsoft.com/office/drawing/2014/main" id="{6F6F0E5B-C28D-49F0-ABA5-2E5EFDC4F4F7}"/>
                </a:ext>
              </a:extLst>
            </p:cNvPr>
            <p:cNvSpPr txBox="1"/>
            <p:nvPr/>
          </p:nvSpPr>
          <p:spPr>
            <a:xfrm>
              <a:off x="5485061" y="4176646"/>
              <a:ext cx="2740521" cy="377390"/>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92456" rIns="92456" bIns="92456" numCol="1" spcCol="1270" anchor="ctr" anchorCtr="0">
              <a:noAutofit/>
            </a:bodyPr>
            <a:lstStyle/>
            <a:p>
              <a:pPr marL="0" lvl="0" indent="0" algn="ctr" defTabSz="577850" rtl="0">
                <a:lnSpc>
                  <a:spcPct val="90000"/>
                </a:lnSpc>
                <a:spcBef>
                  <a:spcPct val="0"/>
                </a:spcBef>
                <a:spcAft>
                  <a:spcPct val="35000"/>
                </a:spcAft>
                <a:buNone/>
              </a:pPr>
              <a:r>
                <a:rPr lang="en-US" sz="1300" kern="1200" dirty="0">
                  <a:ea typeface="+mn-ea"/>
                  <a:cs typeface="+mn-cs"/>
                </a:rPr>
                <a:t>Feature Selection</a:t>
              </a:r>
            </a:p>
          </p:txBody>
        </p:sp>
      </p:grpSp>
      <p:grpSp>
        <p:nvGrpSpPr>
          <p:cNvPr id="32" name="Group 31">
            <a:extLst>
              <a:ext uri="{FF2B5EF4-FFF2-40B4-BE49-F238E27FC236}">
                <a16:creationId xmlns:a16="http://schemas.microsoft.com/office/drawing/2014/main" id="{6EA04732-C4D7-498C-BD7C-98C665BA1BD1}"/>
              </a:ext>
              <a:ext uri="{C183D7F6-B498-43B3-948B-1728B52AA6E4}">
                <adec:decorative xmlns:adec="http://schemas.microsoft.com/office/drawing/2017/decorative" val="1"/>
              </a:ext>
            </a:extLst>
          </p:cNvPr>
          <p:cNvGrpSpPr/>
          <p:nvPr/>
        </p:nvGrpSpPr>
        <p:grpSpPr>
          <a:xfrm>
            <a:off x="6156176" y="2864693"/>
            <a:ext cx="2594113" cy="410866"/>
            <a:chOff x="4018" y="4176646"/>
            <a:chExt cx="2742607" cy="500275"/>
          </a:xfrm>
          <a:solidFill>
            <a:schemeClr val="tx1">
              <a:lumMod val="95000"/>
            </a:schemeClr>
          </a:solidFill>
          <a:effectLst/>
        </p:grpSpPr>
        <p:sp>
          <p:nvSpPr>
            <p:cNvPr id="33" name="Rectangle 32">
              <a:extLst>
                <a:ext uri="{FF2B5EF4-FFF2-40B4-BE49-F238E27FC236}">
                  <a16:creationId xmlns:a16="http://schemas.microsoft.com/office/drawing/2014/main" id="{0B0BEC29-D3FF-4700-8EF8-C86E9AEE1022}"/>
                </a:ext>
                <a:ext uri="{C183D7F6-B498-43B3-948B-1728B52AA6E4}">
                  <adec:decorative xmlns:adec="http://schemas.microsoft.com/office/drawing/2017/decorative" val="1"/>
                </a:ext>
              </a:extLst>
            </p:cNvPr>
            <p:cNvSpPr/>
            <p:nvPr/>
          </p:nvSpPr>
          <p:spPr>
            <a:xfrm>
              <a:off x="4018" y="4176646"/>
              <a:ext cx="2740521" cy="377390"/>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34" name="TextBox 33">
              <a:extLst>
                <a:ext uri="{FF2B5EF4-FFF2-40B4-BE49-F238E27FC236}">
                  <a16:creationId xmlns:a16="http://schemas.microsoft.com/office/drawing/2014/main" id="{13D7A222-9DFA-45C4-8D44-0A537EC6D66D}"/>
                </a:ext>
              </a:extLst>
            </p:cNvPr>
            <p:cNvSpPr txBox="1"/>
            <p:nvPr/>
          </p:nvSpPr>
          <p:spPr>
            <a:xfrm>
              <a:off x="6104" y="4299531"/>
              <a:ext cx="2740521" cy="377390"/>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92456" rIns="92456" bIns="92456" numCol="1" spcCol="1270" anchor="ctr" anchorCtr="0">
              <a:noAutofit/>
            </a:bodyPr>
            <a:lstStyle/>
            <a:p>
              <a:pPr algn="ctr" defTabSz="577850">
                <a:lnSpc>
                  <a:spcPct val="90000"/>
                </a:lnSpc>
                <a:spcBef>
                  <a:spcPct val="0"/>
                </a:spcBef>
                <a:spcAft>
                  <a:spcPct val="35000"/>
                </a:spcAft>
              </a:pPr>
              <a:r>
                <a:rPr lang="en-US" sz="1300" dirty="0"/>
                <a:t>Exploratory Data Analysis (EDA)</a:t>
              </a:r>
            </a:p>
            <a:p>
              <a:pPr marL="0" lvl="0" indent="0" algn="ctr" defTabSz="577850" rtl="0">
                <a:lnSpc>
                  <a:spcPct val="90000"/>
                </a:lnSpc>
                <a:spcBef>
                  <a:spcPct val="0"/>
                </a:spcBef>
                <a:spcAft>
                  <a:spcPct val="35000"/>
                </a:spcAft>
                <a:buNone/>
              </a:pPr>
              <a:endParaRPr lang="en-US" sz="1300" b="1" kern="1200" dirty="0"/>
            </a:p>
          </p:txBody>
        </p:sp>
      </p:grpSp>
      <p:grpSp>
        <p:nvGrpSpPr>
          <p:cNvPr id="38" name="Group 37">
            <a:extLst>
              <a:ext uri="{FF2B5EF4-FFF2-40B4-BE49-F238E27FC236}">
                <a16:creationId xmlns:a16="http://schemas.microsoft.com/office/drawing/2014/main" id="{CF065357-705E-41DD-9AA7-8D00E6CE0D9D}"/>
              </a:ext>
              <a:ext uri="{C183D7F6-B498-43B3-948B-1728B52AA6E4}">
                <adec:decorative xmlns:adec="http://schemas.microsoft.com/office/drawing/2017/decorative" val="1"/>
              </a:ext>
            </a:extLst>
          </p:cNvPr>
          <p:cNvGrpSpPr/>
          <p:nvPr/>
        </p:nvGrpSpPr>
        <p:grpSpPr>
          <a:xfrm>
            <a:off x="6156176" y="3332089"/>
            <a:ext cx="2592141" cy="309945"/>
            <a:chOff x="5485060" y="4176646"/>
            <a:chExt cx="2740522" cy="377393"/>
          </a:xfrm>
          <a:solidFill>
            <a:schemeClr val="tx1">
              <a:lumMod val="75000"/>
            </a:schemeClr>
          </a:solidFill>
          <a:effectLst/>
        </p:grpSpPr>
        <p:sp>
          <p:nvSpPr>
            <p:cNvPr id="39" name="Rectangle 38">
              <a:extLst>
                <a:ext uri="{FF2B5EF4-FFF2-40B4-BE49-F238E27FC236}">
                  <a16:creationId xmlns:a16="http://schemas.microsoft.com/office/drawing/2014/main" id="{0AF961A5-B031-40BE-B99D-4F0249AAABFD}"/>
                </a:ext>
                <a:ext uri="{C183D7F6-B498-43B3-948B-1728B52AA6E4}">
                  <adec:decorative xmlns:adec="http://schemas.microsoft.com/office/drawing/2017/decorative" val="1"/>
                </a:ext>
              </a:extLst>
            </p:cNvPr>
            <p:cNvSpPr/>
            <p:nvPr/>
          </p:nvSpPr>
          <p:spPr>
            <a:xfrm>
              <a:off x="5485060" y="4176646"/>
              <a:ext cx="2740521" cy="377390"/>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0" name="TextBox 39">
              <a:extLst>
                <a:ext uri="{FF2B5EF4-FFF2-40B4-BE49-F238E27FC236}">
                  <a16:creationId xmlns:a16="http://schemas.microsoft.com/office/drawing/2014/main" id="{54246777-9838-434F-B913-199590A41B53}"/>
                </a:ext>
              </a:extLst>
            </p:cNvPr>
            <p:cNvSpPr txBox="1"/>
            <p:nvPr/>
          </p:nvSpPr>
          <p:spPr>
            <a:xfrm>
              <a:off x="5485061" y="4176649"/>
              <a:ext cx="2740521" cy="377390"/>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lang="en-US" sz="1300" dirty="0"/>
                <a:t>Data Preprocessing</a:t>
              </a:r>
            </a:p>
          </p:txBody>
        </p:sp>
      </p:grpSp>
      <p:grpSp>
        <p:nvGrpSpPr>
          <p:cNvPr id="41" name="Group 40">
            <a:extLst>
              <a:ext uri="{FF2B5EF4-FFF2-40B4-BE49-F238E27FC236}">
                <a16:creationId xmlns:a16="http://schemas.microsoft.com/office/drawing/2014/main" id="{F5A3356C-6405-4522-A178-98DF5445457B}"/>
              </a:ext>
              <a:ext uri="{C183D7F6-B498-43B3-948B-1728B52AA6E4}">
                <adec:decorative xmlns:adec="http://schemas.microsoft.com/office/drawing/2017/decorative" val="1"/>
              </a:ext>
            </a:extLst>
          </p:cNvPr>
          <p:cNvGrpSpPr/>
          <p:nvPr/>
        </p:nvGrpSpPr>
        <p:grpSpPr>
          <a:xfrm>
            <a:off x="6156176" y="2498214"/>
            <a:ext cx="2592140" cy="309947"/>
            <a:chOff x="4018" y="4176642"/>
            <a:chExt cx="2740521" cy="377394"/>
          </a:xfrm>
          <a:solidFill>
            <a:schemeClr val="tx1">
              <a:lumMod val="95000"/>
            </a:schemeClr>
          </a:solidFill>
          <a:effectLst/>
        </p:grpSpPr>
        <p:sp>
          <p:nvSpPr>
            <p:cNvPr id="42" name="Rectangle 41">
              <a:extLst>
                <a:ext uri="{FF2B5EF4-FFF2-40B4-BE49-F238E27FC236}">
                  <a16:creationId xmlns:a16="http://schemas.microsoft.com/office/drawing/2014/main" id="{79E89E84-EAD2-4BD6-9D9E-71FFB830FD49}"/>
                </a:ext>
                <a:ext uri="{C183D7F6-B498-43B3-948B-1728B52AA6E4}">
                  <adec:decorative xmlns:adec="http://schemas.microsoft.com/office/drawing/2017/decorative" val="1"/>
                </a:ext>
              </a:extLst>
            </p:cNvPr>
            <p:cNvSpPr/>
            <p:nvPr/>
          </p:nvSpPr>
          <p:spPr>
            <a:xfrm>
              <a:off x="4018" y="4176646"/>
              <a:ext cx="2740521" cy="377390"/>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3" name="TextBox 42">
              <a:extLst>
                <a:ext uri="{FF2B5EF4-FFF2-40B4-BE49-F238E27FC236}">
                  <a16:creationId xmlns:a16="http://schemas.microsoft.com/office/drawing/2014/main" id="{40D46E92-BDAF-4B0E-BECB-D0DD6536314D}"/>
                </a:ext>
              </a:extLst>
            </p:cNvPr>
            <p:cNvSpPr txBox="1"/>
            <p:nvPr/>
          </p:nvSpPr>
          <p:spPr>
            <a:xfrm>
              <a:off x="4018" y="4176642"/>
              <a:ext cx="2740521" cy="377390"/>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92456" rIns="92456" bIns="92456" numCol="1" spcCol="1270" anchor="ctr" anchorCtr="0">
              <a:noAutofit/>
            </a:bodyPr>
            <a:lstStyle/>
            <a:p>
              <a:pPr marL="0" lvl="0" indent="0" algn="ctr" defTabSz="577850" rtl="0">
                <a:lnSpc>
                  <a:spcPct val="90000"/>
                </a:lnSpc>
                <a:spcBef>
                  <a:spcPct val="0"/>
                </a:spcBef>
                <a:spcAft>
                  <a:spcPct val="35000"/>
                </a:spcAft>
                <a:buNone/>
              </a:pPr>
              <a:r>
                <a:rPr lang="en-US" sz="1300" dirty="0"/>
                <a:t>Type of the problem</a:t>
              </a:r>
              <a:endParaRPr lang="en-US" sz="1300" kern="1200" dirty="0"/>
            </a:p>
          </p:txBody>
        </p:sp>
      </p:grpSp>
      <p:grpSp>
        <p:nvGrpSpPr>
          <p:cNvPr id="44" name="Group 43">
            <a:extLst>
              <a:ext uri="{FF2B5EF4-FFF2-40B4-BE49-F238E27FC236}">
                <a16:creationId xmlns:a16="http://schemas.microsoft.com/office/drawing/2014/main" id="{07CCBB9D-58D3-46E1-B2D1-9A777F0A28FD}"/>
              </a:ext>
              <a:ext uri="{C183D7F6-B498-43B3-948B-1728B52AA6E4}">
                <adec:decorative xmlns:adec="http://schemas.microsoft.com/office/drawing/2017/decorative" val="1"/>
              </a:ext>
            </a:extLst>
          </p:cNvPr>
          <p:cNvGrpSpPr/>
          <p:nvPr/>
        </p:nvGrpSpPr>
        <p:grpSpPr>
          <a:xfrm>
            <a:off x="313376" y="3544288"/>
            <a:ext cx="2592140" cy="309943"/>
            <a:chOff x="2744539" y="4176646"/>
            <a:chExt cx="2740521" cy="377390"/>
          </a:xfrm>
          <a:solidFill>
            <a:schemeClr val="tx1">
              <a:lumMod val="85000"/>
            </a:schemeClr>
          </a:solidFill>
          <a:effectLst/>
        </p:grpSpPr>
        <p:sp>
          <p:nvSpPr>
            <p:cNvPr id="45" name="Rectangle 44">
              <a:extLst>
                <a:ext uri="{FF2B5EF4-FFF2-40B4-BE49-F238E27FC236}">
                  <a16:creationId xmlns:a16="http://schemas.microsoft.com/office/drawing/2014/main" id="{2DD8FC48-2E95-484D-A001-F2D375ECE736}"/>
                </a:ext>
                <a:ext uri="{C183D7F6-B498-43B3-948B-1728B52AA6E4}">
                  <adec:decorative xmlns:adec="http://schemas.microsoft.com/office/drawing/2017/decorative" val="1"/>
                </a:ext>
              </a:extLst>
            </p:cNvPr>
            <p:cNvSpPr/>
            <p:nvPr/>
          </p:nvSpPr>
          <p:spPr>
            <a:xfrm>
              <a:off x="2744539" y="4176646"/>
              <a:ext cx="2740521" cy="377390"/>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6" name="TextBox 45">
              <a:extLst>
                <a:ext uri="{FF2B5EF4-FFF2-40B4-BE49-F238E27FC236}">
                  <a16:creationId xmlns:a16="http://schemas.microsoft.com/office/drawing/2014/main" id="{0D139753-1D68-4D59-B492-8B93A5474B3C}"/>
                </a:ext>
              </a:extLst>
            </p:cNvPr>
            <p:cNvSpPr txBox="1"/>
            <p:nvPr/>
          </p:nvSpPr>
          <p:spPr>
            <a:xfrm>
              <a:off x="2744539" y="4176646"/>
              <a:ext cx="2740521" cy="377390"/>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92456" rIns="92456" bIns="92456" numCol="1" spcCol="1270" anchor="ctr" anchorCtr="0">
              <a:noAutofit/>
            </a:bodyPr>
            <a:lstStyle/>
            <a:p>
              <a:pPr marL="0" lvl="0" indent="0" algn="ctr" defTabSz="577850" rtl="0">
                <a:lnSpc>
                  <a:spcPct val="90000"/>
                </a:lnSpc>
                <a:spcBef>
                  <a:spcPct val="0"/>
                </a:spcBef>
                <a:spcAft>
                  <a:spcPct val="35000"/>
                </a:spcAft>
                <a:buNone/>
              </a:pPr>
              <a:r>
                <a:rPr lang="en-US" sz="1300" kern="1200" dirty="0">
                  <a:ea typeface="+mn-ea"/>
                  <a:cs typeface="+mn-cs"/>
                </a:rPr>
                <a:t>List candidate models</a:t>
              </a:r>
              <a:endParaRPr lang="en-US" sz="1300" kern="1200" dirty="0"/>
            </a:p>
          </p:txBody>
        </p:sp>
      </p:grpSp>
      <p:grpSp>
        <p:nvGrpSpPr>
          <p:cNvPr id="47" name="Group 46">
            <a:extLst>
              <a:ext uri="{FF2B5EF4-FFF2-40B4-BE49-F238E27FC236}">
                <a16:creationId xmlns:a16="http://schemas.microsoft.com/office/drawing/2014/main" id="{F5DDB853-D3E7-4CF7-A2DB-10DB2BD778DD}"/>
              </a:ext>
              <a:ext uri="{C183D7F6-B498-43B3-948B-1728B52AA6E4}">
                <adec:decorative xmlns:adec="http://schemas.microsoft.com/office/drawing/2017/decorative" val="1"/>
              </a:ext>
            </a:extLst>
          </p:cNvPr>
          <p:cNvGrpSpPr/>
          <p:nvPr/>
        </p:nvGrpSpPr>
        <p:grpSpPr>
          <a:xfrm>
            <a:off x="313376" y="3929772"/>
            <a:ext cx="2592141" cy="309943"/>
            <a:chOff x="5485060" y="4176646"/>
            <a:chExt cx="2740522" cy="377390"/>
          </a:xfrm>
          <a:solidFill>
            <a:schemeClr val="tx1">
              <a:lumMod val="75000"/>
            </a:schemeClr>
          </a:solidFill>
          <a:effectLst/>
        </p:grpSpPr>
        <p:sp>
          <p:nvSpPr>
            <p:cNvPr id="48" name="Rectangle 47">
              <a:extLst>
                <a:ext uri="{FF2B5EF4-FFF2-40B4-BE49-F238E27FC236}">
                  <a16:creationId xmlns:a16="http://schemas.microsoft.com/office/drawing/2014/main" id="{C4B7EB63-4971-493F-AC1F-2582A31ED34C}"/>
                </a:ext>
                <a:ext uri="{C183D7F6-B498-43B3-948B-1728B52AA6E4}">
                  <adec:decorative xmlns:adec="http://schemas.microsoft.com/office/drawing/2017/decorative" val="1"/>
                </a:ext>
              </a:extLst>
            </p:cNvPr>
            <p:cNvSpPr/>
            <p:nvPr/>
          </p:nvSpPr>
          <p:spPr>
            <a:xfrm>
              <a:off x="5485060" y="4176646"/>
              <a:ext cx="2740521" cy="377390"/>
            </a:xfrm>
            <a:prstGeom prst="rect">
              <a:avLst/>
            </a:prstGeom>
            <a:grp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49" name="TextBox 48">
              <a:extLst>
                <a:ext uri="{FF2B5EF4-FFF2-40B4-BE49-F238E27FC236}">
                  <a16:creationId xmlns:a16="http://schemas.microsoft.com/office/drawing/2014/main" id="{B62D590F-8DBA-4FA8-B4E8-C5BA14183DBE}"/>
                </a:ext>
              </a:extLst>
            </p:cNvPr>
            <p:cNvSpPr txBox="1"/>
            <p:nvPr/>
          </p:nvSpPr>
          <p:spPr>
            <a:xfrm>
              <a:off x="5485061" y="4176646"/>
              <a:ext cx="2740521" cy="377390"/>
            </a:xfrm>
            <a:prstGeom prst="rect">
              <a:avLst/>
            </a:prstGeom>
            <a:grpFill/>
            <a:ln>
              <a:no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2456" tIns="92456" rIns="92456" bIns="92456" numCol="1" spcCol="1270" anchor="ctr" anchorCtr="0">
              <a:noAutofit/>
            </a:bodyPr>
            <a:lstStyle/>
            <a:p>
              <a:pPr marL="0" lvl="0" indent="0" algn="ctr" defTabSz="577850" rtl="0">
                <a:lnSpc>
                  <a:spcPct val="90000"/>
                </a:lnSpc>
                <a:spcBef>
                  <a:spcPct val="0"/>
                </a:spcBef>
                <a:spcAft>
                  <a:spcPct val="35000"/>
                </a:spcAft>
                <a:buNone/>
              </a:pPr>
              <a:r>
                <a:rPr lang="en-US" sz="1300" kern="1200" dirty="0">
                  <a:ea typeface="+mn-ea"/>
                  <a:cs typeface="+mn-cs"/>
                </a:rPr>
                <a:t>Perform test executions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539552" y="609600"/>
            <a:ext cx="4638674" cy="675926"/>
          </a:xfrm>
        </p:spPr>
        <p:txBody>
          <a:bodyPr/>
          <a:lstStyle/>
          <a:p>
            <a:r>
              <a:rPr lang="en-US" dirty="0">
                <a:solidFill>
                  <a:srgbClr val="C94C25"/>
                </a:solidFill>
              </a:rPr>
              <a:t>Code Analysis</a:t>
            </a:r>
            <a:br>
              <a:rPr lang="en-US" sz="3600" dirty="0">
                <a:solidFill>
                  <a:srgbClr val="C94C25"/>
                </a:solidFill>
              </a:rPr>
            </a:br>
            <a:endParaRPr lang="en-US" dirty="0"/>
          </a:p>
        </p:txBody>
      </p:sp>
      <p:sp>
        <p:nvSpPr>
          <p:cNvPr id="11" name="Content Placeholder 10">
            <a:extLst>
              <a:ext uri="{FF2B5EF4-FFF2-40B4-BE49-F238E27FC236}">
                <a16:creationId xmlns:a16="http://schemas.microsoft.com/office/drawing/2014/main" id="{0330EB0D-E8C9-4BB5-A4B7-8990477B2012}"/>
              </a:ext>
            </a:extLst>
          </p:cNvPr>
          <p:cNvSpPr>
            <a:spLocks noGrp="1"/>
          </p:cNvSpPr>
          <p:nvPr>
            <p:ph sz="half" idx="2"/>
          </p:nvPr>
        </p:nvSpPr>
        <p:spPr>
          <a:xfrm>
            <a:off x="4572000" y="1125216"/>
            <a:ext cx="4320480" cy="5400128"/>
          </a:xfrm>
        </p:spPr>
        <p:txBody>
          <a:bodyPr>
            <a:noAutofit/>
          </a:bodyPr>
          <a:lstStyle/>
          <a:p>
            <a:pPr marL="64008" lvl="0" indent="0" algn="ctr">
              <a:spcBef>
                <a:spcPts val="0"/>
              </a:spcBef>
              <a:buClrTx/>
              <a:buSzTx/>
              <a:buNone/>
            </a:pPr>
            <a:r>
              <a:rPr lang="en-US" sz="1800" b="1" dirty="0">
                <a:solidFill>
                  <a:srgbClr val="C94C25"/>
                </a:solidFill>
              </a:rPr>
              <a:t>Code Analysis for our main file disasters.py</a:t>
            </a:r>
            <a:endParaRPr lang="en-US" sz="1600" b="1" dirty="0">
              <a:solidFill>
                <a:srgbClr val="C94C25"/>
              </a:solidFill>
            </a:endParaRPr>
          </a:p>
          <a:p>
            <a:pPr algn="just"/>
            <a:r>
              <a:rPr lang="en-US" sz="1800" dirty="0"/>
              <a:t>Data preprocessing &amp; EDA</a:t>
            </a:r>
            <a:r>
              <a:rPr lang="el-GR" sz="1800" dirty="0"/>
              <a:t> ~</a:t>
            </a:r>
            <a:r>
              <a:rPr lang="en-GB" sz="1800" dirty="0"/>
              <a:t> 550</a:t>
            </a:r>
            <a:r>
              <a:rPr lang="en-US" sz="1800" dirty="0"/>
              <a:t> L.O.C </a:t>
            </a:r>
          </a:p>
          <a:p>
            <a:pPr algn="just"/>
            <a:r>
              <a:rPr lang="en-US" sz="1800" dirty="0"/>
              <a:t>Dataset splitting, various ML models training, k-cross validation and prediction </a:t>
            </a:r>
            <a:r>
              <a:rPr lang="el-GR" sz="1800" dirty="0"/>
              <a:t>~</a:t>
            </a:r>
            <a:r>
              <a:rPr lang="en-GB" sz="1800" dirty="0"/>
              <a:t> 440</a:t>
            </a:r>
            <a:r>
              <a:rPr lang="el-GR" sz="1800" dirty="0"/>
              <a:t> </a:t>
            </a:r>
            <a:r>
              <a:rPr lang="en-US" sz="1800" dirty="0"/>
              <a:t>L.O.C</a:t>
            </a:r>
          </a:p>
          <a:p>
            <a:pPr algn="just"/>
            <a:r>
              <a:rPr lang="en-US" sz="1800" dirty="0"/>
              <a:t>We can see that code-wise, Data preprocessing and EDA require the most intensive coding. This is known fact for NLP problems.</a:t>
            </a:r>
          </a:p>
          <a:p>
            <a:pPr algn="just"/>
            <a:r>
              <a:rPr lang="en-US" sz="1800" dirty="0"/>
              <a:t>Finding a model that just works is easy.</a:t>
            </a:r>
          </a:p>
          <a:p>
            <a:pPr algn="just"/>
            <a:r>
              <a:rPr lang="en-US" sz="1800" dirty="0"/>
              <a:t>Finding a model that performs best is an extremely hard procedure and very time consuming.</a:t>
            </a:r>
          </a:p>
        </p:txBody>
      </p:sp>
      <p:sp>
        <p:nvSpPr>
          <p:cNvPr id="5" name="Slide Number Placeholder 5">
            <a:extLst>
              <a:ext uri="{FF2B5EF4-FFF2-40B4-BE49-F238E27FC236}">
                <a16:creationId xmlns:a16="http://schemas.microsoft.com/office/drawing/2014/main" id="{ECE7FF2C-0D70-4834-8ECF-4D033CBD6EFD}"/>
              </a:ext>
            </a:extLst>
          </p:cNvPr>
          <p:cNvSpPr>
            <a:spLocks noGrp="1"/>
          </p:cNvSpPr>
          <p:nvPr>
            <p:ph type="sldNum" sz="quarter" idx="12"/>
          </p:nvPr>
        </p:nvSpPr>
        <p:spPr/>
        <p:txBody>
          <a:bodyPr/>
          <a:lstStyle/>
          <a:p>
            <a:fld id="{FEA1243F-3000-4347-94A4-FBDEAD3122CB}" type="slidenum">
              <a:rPr lang="en-US" smtClean="0"/>
              <a:pPr/>
              <a:t>5</a:t>
            </a:fld>
            <a:endParaRPr lang="en-US" dirty="0"/>
          </a:p>
        </p:txBody>
      </p:sp>
      <p:graphicFrame>
        <p:nvGraphicFramePr>
          <p:cNvPr id="13" name="Content Placeholder 12" descr="chart design">
            <a:extLst>
              <a:ext uri="{FF2B5EF4-FFF2-40B4-BE49-F238E27FC236}">
                <a16:creationId xmlns:a16="http://schemas.microsoft.com/office/drawing/2014/main" id="{9234606B-C944-4DFF-8B2C-FF5B22ADDF48}"/>
              </a:ext>
            </a:extLst>
          </p:cNvPr>
          <p:cNvGraphicFramePr>
            <a:graphicFrameLocks noGrp="1"/>
          </p:cNvGraphicFramePr>
          <p:nvPr>
            <p:ph sz="half" idx="1"/>
            <p:extLst>
              <p:ext uri="{D42A27DB-BD31-4B8C-83A1-F6EECF244321}">
                <p14:modId xmlns:p14="http://schemas.microsoft.com/office/powerpoint/2010/main" val="2666281080"/>
              </p:ext>
            </p:extLst>
          </p:nvPr>
        </p:nvGraphicFramePr>
        <p:xfrm>
          <a:off x="457200" y="1722438"/>
          <a:ext cx="4038600" cy="452596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F1D38-D58B-446F-9CA7-90CE462ABD8B}"/>
              </a:ext>
            </a:extLst>
          </p:cNvPr>
          <p:cNvSpPr>
            <a:spLocks noGrp="1"/>
          </p:cNvSpPr>
          <p:nvPr>
            <p:ph type="title"/>
          </p:nvPr>
        </p:nvSpPr>
        <p:spPr/>
        <p:txBody>
          <a:bodyPr/>
          <a:lstStyle/>
          <a:p>
            <a:r>
              <a:rPr lang="en-GB" sz="2800" dirty="0"/>
              <a:t>Exploratory Data Analysis</a:t>
            </a:r>
          </a:p>
        </p:txBody>
      </p:sp>
      <p:sp>
        <p:nvSpPr>
          <p:cNvPr id="3" name="Content Placeholder 2">
            <a:extLst>
              <a:ext uri="{FF2B5EF4-FFF2-40B4-BE49-F238E27FC236}">
                <a16:creationId xmlns:a16="http://schemas.microsoft.com/office/drawing/2014/main" id="{FF04931C-F4BD-406B-93CE-A9479D1E393A}"/>
              </a:ext>
            </a:extLst>
          </p:cNvPr>
          <p:cNvSpPr>
            <a:spLocks noGrp="1"/>
          </p:cNvSpPr>
          <p:nvPr>
            <p:ph sz="half" idx="1"/>
          </p:nvPr>
        </p:nvSpPr>
        <p:spPr>
          <a:xfrm>
            <a:off x="457200" y="1268761"/>
            <a:ext cx="4038600" cy="4979640"/>
          </a:xfrm>
        </p:spPr>
        <p:txBody>
          <a:bodyPr>
            <a:normAutofit/>
          </a:bodyPr>
          <a:lstStyle/>
          <a:p>
            <a:pPr algn="just"/>
            <a:r>
              <a:rPr lang="en-GB" sz="1800" dirty="0"/>
              <a:t>Some basic EDA first to inspect our dataset before we try various ways to process it.</a:t>
            </a:r>
          </a:p>
          <a:p>
            <a:pPr algn="just"/>
            <a:r>
              <a:rPr lang="en-GB" sz="1800" dirty="0"/>
              <a:t>We start by checking the class distribution of our data. As we can see from the figure, there are only two classes in our data. our subjects are at an about 43/57 split in favour of irrelevant tweets.</a:t>
            </a:r>
          </a:p>
          <a:p>
            <a:pPr algn="just"/>
            <a:r>
              <a:rPr lang="en-GB" sz="1800" dirty="0"/>
              <a:t>We also plotted the common words found between the two classes. There are many punctuations and </a:t>
            </a:r>
            <a:r>
              <a:rPr lang="en-GB" sz="1800" dirty="0" err="1"/>
              <a:t>stopwords</a:t>
            </a:r>
            <a:r>
              <a:rPr lang="en-GB" sz="1800" dirty="0"/>
              <a:t> among the top.</a:t>
            </a:r>
          </a:p>
        </p:txBody>
      </p:sp>
      <p:pic>
        <p:nvPicPr>
          <p:cNvPr id="5" name="Content Placeholder 4">
            <a:extLst>
              <a:ext uri="{FF2B5EF4-FFF2-40B4-BE49-F238E27FC236}">
                <a16:creationId xmlns:a16="http://schemas.microsoft.com/office/drawing/2014/main" id="{ECF07DFC-1BF9-4709-AC27-0A5528CFED85}"/>
              </a:ext>
            </a:extLst>
          </p:cNvPr>
          <p:cNvPicPr>
            <a:picLocks noGrp="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004048" y="764704"/>
            <a:ext cx="4038600" cy="2803869"/>
          </a:xfrm>
          <a:prstGeom prst="rect">
            <a:avLst/>
          </a:prstGeom>
          <a:noFill/>
          <a:ln>
            <a:noFill/>
          </a:ln>
        </p:spPr>
      </p:pic>
      <p:sp>
        <p:nvSpPr>
          <p:cNvPr id="7" name="Slide Number Placeholder 6">
            <a:extLst>
              <a:ext uri="{FF2B5EF4-FFF2-40B4-BE49-F238E27FC236}">
                <a16:creationId xmlns:a16="http://schemas.microsoft.com/office/drawing/2014/main" id="{A49AC99B-97CC-41FB-98EA-B68CDEC27784}"/>
              </a:ext>
            </a:extLst>
          </p:cNvPr>
          <p:cNvSpPr>
            <a:spLocks noGrp="1"/>
          </p:cNvSpPr>
          <p:nvPr>
            <p:ph type="sldNum" sz="quarter" idx="12"/>
          </p:nvPr>
        </p:nvSpPr>
        <p:spPr/>
        <p:txBody>
          <a:bodyPr/>
          <a:lstStyle/>
          <a:p>
            <a:fld id="{FEA1243F-3000-4347-94A4-FBDEAD3122CB}" type="slidenum">
              <a:rPr lang="en-US" smtClean="0"/>
              <a:pPr/>
              <a:t>6</a:t>
            </a:fld>
            <a:endParaRPr lang="en-US" dirty="0"/>
          </a:p>
        </p:txBody>
      </p:sp>
      <p:pic>
        <p:nvPicPr>
          <p:cNvPr id="6" name="Picture 5" descr="A screenshot of a social media post&#10;&#10;Description automatically generated">
            <a:extLst>
              <a:ext uri="{FF2B5EF4-FFF2-40B4-BE49-F238E27FC236}">
                <a16:creationId xmlns:a16="http://schemas.microsoft.com/office/drawing/2014/main" id="{C8E22FB0-8E4C-47B1-A042-09BEDC1EF693}"/>
              </a:ext>
            </a:extLst>
          </p:cNvPr>
          <p:cNvPicPr>
            <a:picLocks noChangeAspect="1"/>
          </p:cNvPicPr>
          <p:nvPr/>
        </p:nvPicPr>
        <p:blipFill>
          <a:blip r:embed="rId3"/>
          <a:stretch>
            <a:fillRect/>
          </a:stretch>
        </p:blipFill>
        <p:spPr>
          <a:xfrm>
            <a:off x="4572000" y="4077071"/>
            <a:ext cx="4572000" cy="2171329"/>
          </a:xfrm>
          <a:prstGeom prst="rect">
            <a:avLst/>
          </a:prstGeom>
        </p:spPr>
      </p:pic>
    </p:spTree>
    <p:extLst>
      <p:ext uri="{BB962C8B-B14F-4D97-AF65-F5344CB8AC3E}">
        <p14:creationId xmlns:p14="http://schemas.microsoft.com/office/powerpoint/2010/main" val="1485808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14B2E-3E7C-429B-82FB-739B0F5588B8}"/>
              </a:ext>
            </a:extLst>
          </p:cNvPr>
          <p:cNvSpPr>
            <a:spLocks noGrp="1"/>
          </p:cNvSpPr>
          <p:nvPr>
            <p:ph type="title"/>
          </p:nvPr>
        </p:nvSpPr>
        <p:spPr>
          <a:xfrm>
            <a:off x="251520" y="324071"/>
            <a:ext cx="6265516" cy="675926"/>
          </a:xfrm>
        </p:spPr>
        <p:txBody>
          <a:bodyPr/>
          <a:lstStyle/>
          <a:p>
            <a:r>
              <a:rPr lang="en-GB" sz="3200" dirty="0"/>
              <a:t>Exploratory Data Analysis (2)</a:t>
            </a:r>
          </a:p>
        </p:txBody>
      </p:sp>
      <p:pic>
        <p:nvPicPr>
          <p:cNvPr id="7" name="Content Placeholder 6" descr="A screenshot of a social media post&#10;&#10;Description automatically generated">
            <a:extLst>
              <a:ext uri="{FF2B5EF4-FFF2-40B4-BE49-F238E27FC236}">
                <a16:creationId xmlns:a16="http://schemas.microsoft.com/office/drawing/2014/main" id="{391631FF-4222-4B72-B5B4-46C76DF31519}"/>
              </a:ext>
            </a:extLst>
          </p:cNvPr>
          <p:cNvPicPr>
            <a:picLocks noGrp="1" noChangeAspect="1"/>
          </p:cNvPicPr>
          <p:nvPr>
            <p:ph sz="half" idx="1"/>
          </p:nvPr>
        </p:nvPicPr>
        <p:blipFill>
          <a:blip r:embed="rId2"/>
          <a:stretch>
            <a:fillRect/>
          </a:stretch>
        </p:blipFill>
        <p:spPr>
          <a:xfrm>
            <a:off x="59246" y="1124744"/>
            <a:ext cx="4656770" cy="1728192"/>
          </a:xfrm>
        </p:spPr>
      </p:pic>
      <p:sp>
        <p:nvSpPr>
          <p:cNvPr id="4" name="Content Placeholder 3">
            <a:extLst>
              <a:ext uri="{FF2B5EF4-FFF2-40B4-BE49-F238E27FC236}">
                <a16:creationId xmlns:a16="http://schemas.microsoft.com/office/drawing/2014/main" id="{6512165D-1682-43B5-A377-353187D262CE}"/>
              </a:ext>
            </a:extLst>
          </p:cNvPr>
          <p:cNvSpPr>
            <a:spLocks noGrp="1"/>
          </p:cNvSpPr>
          <p:nvPr>
            <p:ph sz="half" idx="2"/>
          </p:nvPr>
        </p:nvSpPr>
        <p:spPr>
          <a:xfrm>
            <a:off x="4716016" y="1124744"/>
            <a:ext cx="4176464" cy="5688632"/>
          </a:xfrm>
        </p:spPr>
        <p:txBody>
          <a:bodyPr>
            <a:normAutofit/>
          </a:bodyPr>
          <a:lstStyle/>
          <a:p>
            <a:pPr algn="just"/>
            <a:r>
              <a:rPr lang="en-GB" sz="2000" dirty="0"/>
              <a:t>Moreover we performed some bigram analysis over the tweets. We can se that the most frequent ones refer to websites or they are combination of </a:t>
            </a:r>
            <a:r>
              <a:rPr lang="en-GB" sz="2000" dirty="0" err="1"/>
              <a:t>stopwords</a:t>
            </a:r>
            <a:r>
              <a:rPr lang="en-GB" sz="2000" dirty="0"/>
              <a:t>. These provide no useful information.</a:t>
            </a:r>
          </a:p>
          <a:p>
            <a:pPr algn="just"/>
            <a:r>
              <a:rPr lang="en-GB" sz="2000" dirty="0"/>
              <a:t>In addition, we plotted the most common hashtags for both classes. It seems that for both classes we find some hashtags that are out of context. </a:t>
            </a:r>
          </a:p>
          <a:p>
            <a:pPr algn="just"/>
            <a:r>
              <a:rPr lang="en-GB" sz="2000" dirty="0"/>
              <a:t>Lots of cleaning needed!</a:t>
            </a:r>
          </a:p>
          <a:p>
            <a:pPr algn="just"/>
            <a:endParaRPr lang="en-GB" sz="2000" dirty="0"/>
          </a:p>
          <a:p>
            <a:pPr marL="64008" indent="0" algn="just">
              <a:buNone/>
            </a:pPr>
            <a:endParaRPr lang="en-GB" sz="2000" dirty="0"/>
          </a:p>
          <a:p>
            <a:pPr marL="64008" indent="0" algn="just">
              <a:buNone/>
            </a:pPr>
            <a:endParaRPr lang="en-GB" sz="2000" dirty="0"/>
          </a:p>
        </p:txBody>
      </p:sp>
      <p:sp>
        <p:nvSpPr>
          <p:cNvPr id="5" name="Slide Number Placeholder 4">
            <a:extLst>
              <a:ext uri="{FF2B5EF4-FFF2-40B4-BE49-F238E27FC236}">
                <a16:creationId xmlns:a16="http://schemas.microsoft.com/office/drawing/2014/main" id="{11FC78FD-2535-4A97-98FF-0BBD95D7CA93}"/>
              </a:ext>
            </a:extLst>
          </p:cNvPr>
          <p:cNvSpPr>
            <a:spLocks noGrp="1"/>
          </p:cNvSpPr>
          <p:nvPr>
            <p:ph type="sldNum" sz="quarter" idx="12"/>
          </p:nvPr>
        </p:nvSpPr>
        <p:spPr/>
        <p:txBody>
          <a:bodyPr/>
          <a:lstStyle/>
          <a:p>
            <a:fld id="{FEA1243F-3000-4347-94A4-FBDEAD3122CB}" type="slidenum">
              <a:rPr lang="en-US" smtClean="0"/>
              <a:pPr/>
              <a:t>7</a:t>
            </a:fld>
            <a:endParaRPr lang="en-US" dirty="0"/>
          </a:p>
        </p:txBody>
      </p:sp>
      <p:pic>
        <p:nvPicPr>
          <p:cNvPr id="9" name="Picture 8">
            <a:extLst>
              <a:ext uri="{FF2B5EF4-FFF2-40B4-BE49-F238E27FC236}">
                <a16:creationId xmlns:a16="http://schemas.microsoft.com/office/drawing/2014/main" id="{4592BC04-5049-4978-9B6C-CA791835AD26}"/>
              </a:ext>
            </a:extLst>
          </p:cNvPr>
          <p:cNvPicPr>
            <a:picLocks noChangeAspect="1"/>
          </p:cNvPicPr>
          <p:nvPr/>
        </p:nvPicPr>
        <p:blipFill>
          <a:blip r:embed="rId3"/>
          <a:stretch>
            <a:fillRect/>
          </a:stretch>
        </p:blipFill>
        <p:spPr>
          <a:xfrm>
            <a:off x="59246" y="2960949"/>
            <a:ext cx="4716016" cy="2088232"/>
          </a:xfrm>
          <a:prstGeom prst="rect">
            <a:avLst/>
          </a:prstGeom>
        </p:spPr>
      </p:pic>
      <p:pic>
        <p:nvPicPr>
          <p:cNvPr id="11" name="Picture 10" descr="A screenshot of a social media post&#10;&#10;Description automatically generated">
            <a:extLst>
              <a:ext uri="{FF2B5EF4-FFF2-40B4-BE49-F238E27FC236}">
                <a16:creationId xmlns:a16="http://schemas.microsoft.com/office/drawing/2014/main" id="{E8CB412B-9245-49D2-A127-6EF8DDE72456}"/>
              </a:ext>
            </a:extLst>
          </p:cNvPr>
          <p:cNvPicPr>
            <a:picLocks noChangeAspect="1"/>
          </p:cNvPicPr>
          <p:nvPr/>
        </p:nvPicPr>
        <p:blipFill>
          <a:blip r:embed="rId4"/>
          <a:stretch>
            <a:fillRect/>
          </a:stretch>
        </p:blipFill>
        <p:spPr>
          <a:xfrm>
            <a:off x="63119" y="5025500"/>
            <a:ext cx="4716016" cy="1832500"/>
          </a:xfrm>
          <a:prstGeom prst="rect">
            <a:avLst/>
          </a:prstGeom>
        </p:spPr>
      </p:pic>
    </p:spTree>
    <p:extLst>
      <p:ext uri="{BB962C8B-B14F-4D97-AF65-F5344CB8AC3E}">
        <p14:creationId xmlns:p14="http://schemas.microsoft.com/office/powerpoint/2010/main" val="666684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373F2-D84C-494A-A7B9-24C711C0CBBE}"/>
              </a:ext>
            </a:extLst>
          </p:cNvPr>
          <p:cNvSpPr>
            <a:spLocks noGrp="1"/>
          </p:cNvSpPr>
          <p:nvPr>
            <p:ph type="title"/>
          </p:nvPr>
        </p:nvSpPr>
        <p:spPr>
          <a:xfrm>
            <a:off x="466725" y="381198"/>
            <a:ext cx="4638674" cy="1031578"/>
          </a:xfrm>
        </p:spPr>
        <p:txBody>
          <a:bodyPr/>
          <a:lstStyle/>
          <a:p>
            <a:r>
              <a:rPr lang="en-GB" sz="3600" dirty="0"/>
              <a:t>Keyword &amp; Location</a:t>
            </a:r>
          </a:p>
        </p:txBody>
      </p:sp>
      <p:pic>
        <p:nvPicPr>
          <p:cNvPr id="6" name="Content Placeholder 5">
            <a:extLst>
              <a:ext uri="{FF2B5EF4-FFF2-40B4-BE49-F238E27FC236}">
                <a16:creationId xmlns:a16="http://schemas.microsoft.com/office/drawing/2014/main" id="{C5A09A44-2C86-4C50-86A9-2229FEE243B1}"/>
              </a:ext>
            </a:extLst>
          </p:cNvPr>
          <p:cNvPicPr>
            <a:picLocks noGrp="1" noChangeAspect="1"/>
          </p:cNvPicPr>
          <p:nvPr>
            <p:ph sz="half" idx="1"/>
          </p:nvPr>
        </p:nvPicPr>
        <p:blipFill>
          <a:blip r:embed="rId2"/>
          <a:stretch>
            <a:fillRect/>
          </a:stretch>
        </p:blipFill>
        <p:spPr>
          <a:xfrm>
            <a:off x="2915816" y="1407902"/>
            <a:ext cx="3096344" cy="5068900"/>
          </a:xfrm>
          <a:prstGeom prst="rect">
            <a:avLst/>
          </a:prstGeom>
        </p:spPr>
      </p:pic>
      <p:sp>
        <p:nvSpPr>
          <p:cNvPr id="5" name="Slide Number Placeholder 4">
            <a:extLst>
              <a:ext uri="{FF2B5EF4-FFF2-40B4-BE49-F238E27FC236}">
                <a16:creationId xmlns:a16="http://schemas.microsoft.com/office/drawing/2014/main" id="{CFF3DEA5-1B82-41B4-BC85-A191AF1728CE}"/>
              </a:ext>
            </a:extLst>
          </p:cNvPr>
          <p:cNvSpPr>
            <a:spLocks noGrp="1"/>
          </p:cNvSpPr>
          <p:nvPr>
            <p:ph type="sldNum" sz="quarter" idx="12"/>
          </p:nvPr>
        </p:nvSpPr>
        <p:spPr/>
        <p:txBody>
          <a:bodyPr/>
          <a:lstStyle/>
          <a:p>
            <a:fld id="{FEA1243F-3000-4347-94A4-FBDEAD3122CB}" type="slidenum">
              <a:rPr lang="en-US" smtClean="0"/>
              <a:pPr/>
              <a:t>8</a:t>
            </a:fld>
            <a:endParaRPr lang="en-US" dirty="0"/>
          </a:p>
        </p:txBody>
      </p:sp>
    </p:spTree>
    <p:extLst>
      <p:ext uri="{BB962C8B-B14F-4D97-AF65-F5344CB8AC3E}">
        <p14:creationId xmlns:p14="http://schemas.microsoft.com/office/powerpoint/2010/main" val="2853414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99056-57F6-41B1-A10D-DE5B67A92F33}"/>
              </a:ext>
            </a:extLst>
          </p:cNvPr>
          <p:cNvSpPr>
            <a:spLocks noGrp="1"/>
          </p:cNvSpPr>
          <p:nvPr>
            <p:ph type="title"/>
          </p:nvPr>
        </p:nvSpPr>
        <p:spPr>
          <a:xfrm>
            <a:off x="395536" y="325175"/>
            <a:ext cx="4638674" cy="675926"/>
          </a:xfrm>
        </p:spPr>
        <p:txBody>
          <a:bodyPr/>
          <a:lstStyle/>
          <a:p>
            <a:r>
              <a:rPr lang="en-GB" dirty="0"/>
              <a:t>Data </a:t>
            </a:r>
            <a:r>
              <a:rPr lang="en-GB" dirty="0" err="1"/>
              <a:t>preprocessing</a:t>
            </a:r>
            <a:endParaRPr lang="en-GB" dirty="0"/>
          </a:p>
        </p:txBody>
      </p:sp>
      <p:sp>
        <p:nvSpPr>
          <p:cNvPr id="3" name="Content Placeholder 2">
            <a:extLst>
              <a:ext uri="{FF2B5EF4-FFF2-40B4-BE49-F238E27FC236}">
                <a16:creationId xmlns:a16="http://schemas.microsoft.com/office/drawing/2014/main" id="{921F1423-6E84-4E28-AD9A-A1A8C30C85E3}"/>
              </a:ext>
            </a:extLst>
          </p:cNvPr>
          <p:cNvSpPr>
            <a:spLocks noGrp="1"/>
          </p:cNvSpPr>
          <p:nvPr>
            <p:ph sz="half" idx="1"/>
          </p:nvPr>
        </p:nvSpPr>
        <p:spPr>
          <a:xfrm>
            <a:off x="457200" y="1057125"/>
            <a:ext cx="4275222" cy="5191276"/>
          </a:xfrm>
        </p:spPr>
        <p:txBody>
          <a:bodyPr>
            <a:normAutofit fontScale="85000" lnSpcReduction="10000"/>
          </a:bodyPr>
          <a:lstStyle/>
          <a:p>
            <a:pPr marL="64008" indent="0">
              <a:buNone/>
            </a:pPr>
            <a:r>
              <a:rPr lang="en-GB" sz="2400" b="1" dirty="0">
                <a:solidFill>
                  <a:schemeClr val="accent4">
                    <a:lumMod val="50000"/>
                  </a:schemeClr>
                </a:solidFill>
              </a:rPr>
              <a:t>Notable techniques used during this phase:</a:t>
            </a:r>
          </a:p>
          <a:p>
            <a:pPr algn="just">
              <a:spcBef>
                <a:spcPts val="0"/>
              </a:spcBef>
            </a:pPr>
            <a:r>
              <a:rPr lang="en-GB" sz="1600" b="1" dirty="0"/>
              <a:t>Expand contractions </a:t>
            </a:r>
            <a:r>
              <a:rPr lang="en-GB" sz="1600" dirty="0"/>
              <a:t>to their original form, which helps with text standardization.</a:t>
            </a:r>
          </a:p>
          <a:p>
            <a:pPr algn="just">
              <a:spcBef>
                <a:spcPts val="0"/>
              </a:spcBef>
            </a:pPr>
            <a:r>
              <a:rPr lang="en-GB" sz="1600" b="1" dirty="0"/>
              <a:t>Hashtag expansion</a:t>
            </a:r>
            <a:r>
              <a:rPr lang="en-GB" sz="1600" dirty="0"/>
              <a:t> with the help of the ekphrasis module. Hashtags can provide valuable information about the class of the tweet.</a:t>
            </a:r>
          </a:p>
          <a:p>
            <a:pPr algn="just">
              <a:spcBef>
                <a:spcPts val="0"/>
              </a:spcBef>
            </a:pPr>
            <a:r>
              <a:rPr lang="en-GB" sz="1600" b="1" dirty="0"/>
              <a:t>Remove mentions </a:t>
            </a:r>
            <a:r>
              <a:rPr lang="en-GB" sz="1600" dirty="0"/>
              <a:t>that start with the character @, as they do not add value for building a disaster classification model.</a:t>
            </a:r>
          </a:p>
          <a:p>
            <a:pPr algn="just">
              <a:spcBef>
                <a:spcPts val="0"/>
              </a:spcBef>
            </a:pPr>
            <a:r>
              <a:rPr lang="en-GB" sz="1600" b="1" dirty="0"/>
              <a:t>Convert abbreviations </a:t>
            </a:r>
            <a:r>
              <a:rPr lang="en-GB" sz="1600" dirty="0"/>
              <a:t>found in tweets to its expanded form. For example, “brb” will be expanded to “be right back”.</a:t>
            </a:r>
          </a:p>
          <a:p>
            <a:pPr algn="just">
              <a:spcBef>
                <a:spcPts val="0"/>
              </a:spcBef>
            </a:pPr>
            <a:r>
              <a:rPr lang="en-GB" sz="1600" b="1" dirty="0"/>
              <a:t>Lemmatization,</a:t>
            </a:r>
            <a:r>
              <a:rPr lang="en-GB" sz="1600" dirty="0"/>
              <a:t> unlike Stemming, reduces the inflected words properly ensuring that the root word belongs to the language.</a:t>
            </a:r>
            <a:r>
              <a:rPr lang="en-GB" sz="1600" b="1" dirty="0"/>
              <a:t>  </a:t>
            </a:r>
            <a:r>
              <a:rPr lang="en-GB" sz="1600" dirty="0"/>
              <a:t>  A module named spaCy was used for advanced NLP processing.</a:t>
            </a:r>
          </a:p>
          <a:p>
            <a:pPr algn="just">
              <a:spcBef>
                <a:spcPts val="0"/>
              </a:spcBef>
            </a:pPr>
            <a:endParaRPr lang="en-GB" sz="1600" dirty="0"/>
          </a:p>
          <a:p>
            <a:endParaRPr lang="en-GB" dirty="0"/>
          </a:p>
        </p:txBody>
      </p:sp>
      <p:sp>
        <p:nvSpPr>
          <p:cNvPr id="7" name="Slide Number Placeholder 6">
            <a:extLst>
              <a:ext uri="{FF2B5EF4-FFF2-40B4-BE49-F238E27FC236}">
                <a16:creationId xmlns:a16="http://schemas.microsoft.com/office/drawing/2014/main" id="{0EDC464D-D6B7-4723-ABF5-0C52B16AF33D}"/>
              </a:ext>
            </a:extLst>
          </p:cNvPr>
          <p:cNvSpPr>
            <a:spLocks noGrp="1"/>
          </p:cNvSpPr>
          <p:nvPr>
            <p:ph type="sldNum" sz="quarter" idx="12"/>
          </p:nvPr>
        </p:nvSpPr>
        <p:spPr/>
        <p:txBody>
          <a:bodyPr/>
          <a:lstStyle/>
          <a:p>
            <a:fld id="{FEA1243F-3000-4347-94A4-FBDEAD3122CB}" type="slidenum">
              <a:rPr lang="en-US" smtClean="0"/>
              <a:pPr/>
              <a:t>9</a:t>
            </a:fld>
            <a:endParaRPr lang="en-US" dirty="0"/>
          </a:p>
        </p:txBody>
      </p:sp>
      <p:sp>
        <p:nvSpPr>
          <p:cNvPr id="9" name="Content Placeholder 8">
            <a:extLst>
              <a:ext uri="{FF2B5EF4-FFF2-40B4-BE49-F238E27FC236}">
                <a16:creationId xmlns:a16="http://schemas.microsoft.com/office/drawing/2014/main" id="{7EB76F6E-EED9-4CE8-9FB2-99700091A569}"/>
              </a:ext>
            </a:extLst>
          </p:cNvPr>
          <p:cNvSpPr>
            <a:spLocks noGrp="1"/>
          </p:cNvSpPr>
          <p:nvPr>
            <p:ph sz="half" idx="2"/>
          </p:nvPr>
        </p:nvSpPr>
        <p:spPr>
          <a:xfrm>
            <a:off x="4788024" y="1196752"/>
            <a:ext cx="3898776" cy="5051649"/>
          </a:xfrm>
        </p:spPr>
        <p:txBody>
          <a:bodyPr>
            <a:normAutofit fontScale="85000" lnSpcReduction="10000"/>
          </a:bodyPr>
          <a:lstStyle/>
          <a:p>
            <a:pPr algn="just">
              <a:spcBef>
                <a:spcPts val="0"/>
              </a:spcBef>
            </a:pPr>
            <a:r>
              <a:rPr lang="en-GB" sz="1800" b="1" dirty="0">
                <a:effectLst/>
                <a:latin typeface="Times New Roman" panose="02020603050405020304" pitchFamily="18" charset="0"/>
                <a:ea typeface="Calibri" panose="020F0502020204030204" pitchFamily="34" charset="0"/>
              </a:rPr>
              <a:t>Stripping HTML tags. </a:t>
            </a:r>
            <a:r>
              <a:rPr lang="en-GB" sz="1800" dirty="0">
                <a:effectLst/>
                <a:latin typeface="Times New Roman" panose="02020603050405020304" pitchFamily="18" charset="0"/>
                <a:ea typeface="Calibri" panose="020F0502020204030204" pitchFamily="34" charset="0"/>
              </a:rPr>
              <a:t>HTML encoding may not be converted to text and end up in the text field as “&amp;amp” which means “&amp;”. We used the </a:t>
            </a:r>
            <a:r>
              <a:rPr lang="en-GB" sz="1800" dirty="0" err="1">
                <a:effectLst/>
                <a:latin typeface="Times New Roman" panose="02020603050405020304" pitchFamily="18" charset="0"/>
                <a:ea typeface="Calibri" panose="020F0502020204030204" pitchFamily="34" charset="0"/>
              </a:rPr>
              <a:t>BeautifulSoup</a:t>
            </a:r>
            <a:r>
              <a:rPr lang="en-GB" sz="1800" dirty="0">
                <a:effectLst/>
                <a:latin typeface="Times New Roman" panose="02020603050405020304" pitchFamily="18" charset="0"/>
                <a:ea typeface="Calibri" panose="020F0502020204030204" pitchFamily="34" charset="0"/>
              </a:rPr>
              <a:t> module for this.</a:t>
            </a:r>
          </a:p>
          <a:p>
            <a:pPr algn="just">
              <a:spcBef>
                <a:spcPts val="0"/>
              </a:spcBef>
            </a:pPr>
            <a:r>
              <a:rPr lang="en-GB" sz="1800" b="1" dirty="0">
                <a:effectLst/>
                <a:latin typeface="Times New Roman" panose="02020603050405020304" pitchFamily="18" charset="0"/>
                <a:ea typeface="Calibri" panose="020F0502020204030204" pitchFamily="34" charset="0"/>
              </a:rPr>
              <a:t>Removing URLs.</a:t>
            </a:r>
            <a:r>
              <a:rPr lang="en-GB" sz="1800" dirty="0">
                <a:effectLst/>
                <a:latin typeface="Times New Roman" panose="02020603050405020304" pitchFamily="18" charset="0"/>
                <a:ea typeface="Calibri" panose="020F0502020204030204" pitchFamily="34" charset="0"/>
              </a:rPr>
              <a:t> Dealing with URL links, same with @mention, even though it carries some information, for the disaster classification analysis purpose, this can be ignored.</a:t>
            </a:r>
          </a:p>
          <a:p>
            <a:pPr algn="just">
              <a:spcBef>
                <a:spcPts val="0"/>
              </a:spcBef>
            </a:pPr>
            <a:r>
              <a:rPr lang="en-GB" sz="1800" b="1" dirty="0"/>
              <a:t>Remove any stop words </a:t>
            </a:r>
            <a:r>
              <a:rPr lang="en-GB" sz="1800" dirty="0"/>
              <a:t>found, such as “the”, “for” and “at” (Which later we proof that this worsens the performance).</a:t>
            </a:r>
          </a:p>
          <a:p>
            <a:pPr marL="64008" indent="0" algn="just">
              <a:spcBef>
                <a:spcPts val="0"/>
              </a:spcBef>
              <a:buNone/>
            </a:pPr>
            <a:r>
              <a:rPr lang="en-GB" sz="1800" dirty="0"/>
              <a:t>Other techniques worth mentioning are: </a:t>
            </a:r>
            <a:r>
              <a:rPr lang="en-GB" sz="1800" b="1" dirty="0" err="1"/>
              <a:t>unescaping</a:t>
            </a:r>
            <a:r>
              <a:rPr lang="en-GB" sz="1800" b="1" dirty="0"/>
              <a:t> Tweets, removing accented characters, replacing special characters, converting to lowercase, remove remaining whitespace characters, remove any punctuations and removal of emojis </a:t>
            </a:r>
          </a:p>
          <a:p>
            <a:pPr algn="just"/>
            <a:endParaRPr lang="en-GB" sz="1800" dirty="0">
              <a:effectLst/>
              <a:latin typeface="Times New Roman" panose="02020603050405020304" pitchFamily="18" charset="0"/>
              <a:ea typeface="Calibri" panose="020F0502020204030204" pitchFamily="34" charset="0"/>
            </a:endParaRPr>
          </a:p>
          <a:p>
            <a:endParaRPr lang="en-GB" sz="1800" dirty="0">
              <a:latin typeface="Times New Roman" panose="02020603050405020304" pitchFamily="18" charset="0"/>
            </a:endParaRPr>
          </a:p>
          <a:p>
            <a:endParaRPr lang="en-GB" dirty="0"/>
          </a:p>
        </p:txBody>
      </p:sp>
    </p:spTree>
    <p:extLst>
      <p:ext uri="{BB962C8B-B14F-4D97-AF65-F5344CB8AC3E}">
        <p14:creationId xmlns:p14="http://schemas.microsoft.com/office/powerpoint/2010/main" val="24048627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Custom 48">
      <a:dk1>
        <a:sysClr val="windowText" lastClr="000000"/>
      </a:dk1>
      <a:lt1>
        <a:sysClr val="window" lastClr="FFFFFF"/>
      </a:lt1>
      <a:dk2>
        <a:srgbClr val="262626"/>
      </a:dk2>
      <a:lt2>
        <a:srgbClr val="F2F2F2"/>
      </a:lt2>
      <a:accent1>
        <a:srgbClr val="C94C25"/>
      </a:accent1>
      <a:accent2>
        <a:srgbClr val="EA8640"/>
      </a:accent2>
      <a:accent3>
        <a:srgbClr val="99D9E7"/>
      </a:accent3>
      <a:accent4>
        <a:srgbClr val="FAB17B"/>
      </a:accent4>
      <a:accent5>
        <a:srgbClr val="21B8B3"/>
      </a:accent5>
      <a:accent6>
        <a:srgbClr val="F3786E"/>
      </a:accent6>
      <a:hlink>
        <a:srgbClr val="646567"/>
      </a:hlink>
      <a:folHlink>
        <a:srgbClr val="646567"/>
      </a:folHlink>
    </a:clrScheme>
    <a:fontScheme name="Custom 27">
      <a:majorFont>
        <a:latin typeface="Segoe UI"/>
        <a:ea typeface=""/>
        <a:cs typeface=""/>
      </a:majorFont>
      <a:minorFont>
        <a:latin typeface="Arial"/>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110000" t="250000" r="110000" b="40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110000" t="250000" r="110000" b="40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70000"/>
                <a:satMod val="130000"/>
              </a:schemeClr>
              <a:schemeClr val="phClr">
                <a:tint val="70000"/>
                <a:satMod val="1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name="TF10167107_Project status report_RVA_v3.potx" id="{4F81F982-6C51-4092-B8D8-4B9E627EB026}" vid="{408BF7D7-5259-4FB8-AB61-68B3FB5EAB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1AD0D4C-03C4-489C-932A-66E2D74FA6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C31EBE-A492-4CE5-9650-1E2C8FDDD7CE}">
  <ds:schemaRefs>
    <ds:schemaRef ds:uri="http://schemas.microsoft.com/sharepoint/v3/contenttype/forms"/>
  </ds:schemaRefs>
</ds:datastoreItem>
</file>

<file path=customXml/itemProps3.xml><?xml version="1.0" encoding="utf-8"?>
<ds:datastoreItem xmlns:ds="http://schemas.openxmlformats.org/officeDocument/2006/customXml" ds:itemID="{DCB47EFB-BDBB-4CE5-A848-1507BE3B7989}">
  <ds:schemaRefs>
    <ds:schemaRef ds:uri="16c05727-aa75-4e4a-9b5f-8a80a1165891"/>
    <ds:schemaRef ds:uri="http://schemas.microsoft.com/office/infopath/2007/PartnerControls"/>
    <ds:schemaRef ds:uri="http://purl.org/dc/terms/"/>
    <ds:schemaRef ds:uri="http://purl.org/dc/elements/1.1/"/>
    <ds:schemaRef ds:uri="http://schemas.microsoft.com/office/2006/metadata/properties"/>
    <ds:schemaRef ds:uri="http://www.w3.org/XML/1998/namespace"/>
    <ds:schemaRef ds:uri="http://schemas.microsoft.com/office/2006/documentManagement/types"/>
    <ds:schemaRef ds:uri="http://purl.org/dc/dcmitype/"/>
    <ds:schemaRef ds:uri="http://schemas.openxmlformats.org/package/2006/metadata/core-propertie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Project status report</Template>
  <TotalTime>0</TotalTime>
  <Words>1638</Words>
  <Application>Microsoft Office PowerPoint</Application>
  <PresentationFormat>On-screen Show (4:3)</PresentationFormat>
  <Paragraphs>131</Paragraphs>
  <Slides>24</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-apple-system</vt:lpstr>
      <vt:lpstr>Arial</vt:lpstr>
      <vt:lpstr>Calibri</vt:lpstr>
      <vt:lpstr>Helvetica Neue</vt:lpstr>
      <vt:lpstr>Segoe UI</vt:lpstr>
      <vt:lpstr>Times New Roman</vt:lpstr>
      <vt:lpstr>Wingdings 2</vt:lpstr>
      <vt:lpstr>Verve</vt:lpstr>
      <vt:lpstr>EPL448: Data Mining on the Web Real or Not? NLP with Disaster Tweets. Predict which Tweets are about real  disasters and which ones are not</vt:lpstr>
      <vt:lpstr>The Competition</vt:lpstr>
      <vt:lpstr>Attention areas</vt:lpstr>
      <vt:lpstr>Course of action</vt:lpstr>
      <vt:lpstr>Code Analysis </vt:lpstr>
      <vt:lpstr>Exploratory Data Analysis</vt:lpstr>
      <vt:lpstr>Exploratory Data Analysis (2)</vt:lpstr>
      <vt:lpstr>Keyword &amp; Location</vt:lpstr>
      <vt:lpstr>Data preprocessing</vt:lpstr>
      <vt:lpstr>Results</vt:lpstr>
      <vt:lpstr>Choosing the right word embedding</vt:lpstr>
      <vt:lpstr>Latent Semantic Analysis</vt:lpstr>
      <vt:lpstr>Model Understanding</vt:lpstr>
      <vt:lpstr>K-Cross Validation</vt:lpstr>
      <vt:lpstr>Model Selection</vt:lpstr>
      <vt:lpstr>Optimizations</vt:lpstr>
      <vt:lpstr>Parameter hypertuning</vt:lpstr>
      <vt:lpstr>Feature Selection</vt:lpstr>
      <vt:lpstr>Feature Selection (2)</vt:lpstr>
      <vt:lpstr>GloVe (A different Approach)</vt:lpstr>
      <vt:lpstr>LSA on GloVe</vt:lpstr>
      <vt:lpstr>Confusion Matrices </vt:lpstr>
      <vt:lpstr>Competition Scores</vt:lpstr>
      <vt:lpstr>THANK YOU FOR YOUR TIME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2020-04-15T09:36:23Z</dcterms:created>
  <dcterms:modified xsi:type="dcterms:W3CDTF">2020-04-26T20:04:51Z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